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3"/>
    <p:sldId id="257" r:id="rId4"/>
    <p:sldId id="376" r:id="rId5"/>
    <p:sldId id="258" r:id="rId6"/>
    <p:sldId id="259" r:id="rId7"/>
    <p:sldId id="260" r:id="rId8"/>
    <p:sldId id="261" r:id="rId9"/>
    <p:sldId id="262" r:id="rId10"/>
    <p:sldId id="263" r:id="rId11"/>
    <p:sldId id="264" r:id="rId12"/>
    <p:sldId id="265" r:id="rId13"/>
    <p:sldId id="266" r:id="rId14"/>
    <p:sldId id="267" r:id="rId15"/>
    <p:sldId id="268" r:id="rId17"/>
    <p:sldId id="269" r:id="rId18"/>
    <p:sldId id="375" r:id="rId19"/>
    <p:sldId id="377" r:id="rId20"/>
    <p:sldId id="378" r:id="rId21"/>
    <p:sldId id="380" r:id="rId22"/>
    <p:sldId id="381" r:id="rId23"/>
    <p:sldId id="382" r:id="rId24"/>
    <p:sldId id="383" r:id="rId25"/>
    <p:sldId id="385" r:id="rId26"/>
    <p:sldId id="384" r:id="rId27"/>
  </p:sldIdLst>
  <p:sldSz cx="20104100" cy="11309350"/>
  <p:notesSz cx="20104100" cy="11309350"/>
  <p:defaultTextStyle>
    <a:defPPr>
      <a:defRPr kern="0"/>
    </a:def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1536" y="-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5538412" cy="70180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3382747" y="0"/>
            <a:ext cx="25538412" cy="701802"/>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25271158" y="1748433"/>
            <a:ext cx="8392480" cy="472077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5893480" y="6731468"/>
            <a:ext cx="47147837" cy="5507565"/>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13285666"/>
            <a:ext cx="25538412" cy="70180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3382747" y="13285666"/>
            <a:ext cx="25538412" cy="701801"/>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982034" y="910914"/>
            <a:ext cx="10140030" cy="779780"/>
          </a:xfrm>
          <a:prstGeom prst="rect">
            <a:avLst/>
          </a:prstGeom>
        </p:spPr>
        <p:txBody>
          <a:bodyPr wrap="square" lIns="0" tIns="0" rIns="0" bIns="0">
            <a:spAutoFit/>
          </a:bodyPr>
          <a:lstStyle>
            <a:lvl1pPr>
              <a:defRPr sz="5250" b="1" i="0">
                <a:solidFill>
                  <a:srgbClr val="800000"/>
                </a:solidFill>
                <a:latin typeface="Palatino Linotype"/>
                <a:cs typeface="Palatino Linotype"/>
              </a:defRPr>
            </a:lvl1pPr>
          </a:lstStyle>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sz="3300" b="0" i="0">
                <a:solidFill>
                  <a:schemeClr val="tx1"/>
                </a:solidFill>
                <a:latin typeface="Calibri"/>
                <a:cs typeface="Calibri"/>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250" b="1" i="0">
                <a:solidFill>
                  <a:srgbClr val="800000"/>
                </a:solidFill>
                <a:latin typeface="Palatino Linotype"/>
                <a:cs typeface="Palatino Linotype"/>
              </a:defRPr>
            </a:lvl1pPr>
          </a:lstStyle>
          <a:p/>
        </p:txBody>
      </p:sp>
      <p:sp>
        <p:nvSpPr>
          <p:cNvPr id="3" name="Holder 3"/>
          <p:cNvSpPr>
            <a:spLocks noGrp="1"/>
          </p:cNvSpPr>
          <p:nvPr>
            <p:ph type="body" idx="1"/>
          </p:nvPr>
        </p:nvSpPr>
        <p:spPr/>
        <p:txBody>
          <a:bodyPr lIns="0" tIns="0" rIns="0" bIns="0"/>
          <a:lstStyle>
            <a:lvl1pPr>
              <a:defRPr sz="3300" b="0" i="0">
                <a:solidFill>
                  <a:schemeClr val="tx1"/>
                </a:solidFill>
                <a:latin typeface="Calibri"/>
                <a:cs typeface="Calibri"/>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250" b="1" i="0">
                <a:solidFill>
                  <a:srgbClr val="800000"/>
                </a:solidFill>
                <a:latin typeface="Palatino Linotype"/>
                <a:cs typeface="Palatino Linotype"/>
              </a:defRPr>
            </a:lvl1pPr>
          </a:lstStyle>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250" b="1" i="0">
                <a:solidFill>
                  <a:srgbClr val="800000"/>
                </a:solidFill>
                <a:latin typeface="Palatino Linotype"/>
                <a:cs typeface="Palatino Linotype"/>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419871" y="431323"/>
            <a:ext cx="13059853" cy="2390939"/>
          </a:xfrm>
          <a:prstGeom prst="rect">
            <a:avLst/>
          </a:prstGeom>
        </p:spPr>
        <p:txBody>
          <a:bodyPr wrap="square" lIns="0" tIns="0" rIns="0" bIns="0">
            <a:spAutoFit/>
          </a:bodyPr>
          <a:lstStyle>
            <a:lvl1pPr>
              <a:defRPr sz="5250" b="1" i="0">
                <a:solidFill>
                  <a:srgbClr val="800000"/>
                </a:solidFill>
                <a:latin typeface="Palatino Linotype"/>
                <a:cs typeface="Palatino Linotype"/>
              </a:defRPr>
            </a:lvl1pPr>
          </a:lstStyle>
          <a:p/>
        </p:txBody>
      </p:sp>
      <p:sp>
        <p:nvSpPr>
          <p:cNvPr id="3" name="Holder 3"/>
          <p:cNvSpPr>
            <a:spLocks noGrp="1"/>
          </p:cNvSpPr>
          <p:nvPr>
            <p:ph type="body" idx="1"/>
          </p:nvPr>
        </p:nvSpPr>
        <p:spPr>
          <a:xfrm>
            <a:off x="3776326" y="2170651"/>
            <a:ext cx="12551446" cy="3606800"/>
          </a:xfrm>
          <a:prstGeom prst="rect">
            <a:avLst/>
          </a:prstGeom>
        </p:spPr>
        <p:txBody>
          <a:bodyPr wrap="square" lIns="0" tIns="0" rIns="0" bIns="0">
            <a:spAutoFit/>
          </a:bodyPr>
          <a:lstStyle>
            <a:lvl1pPr>
              <a:defRPr sz="3300" b="0" i="0">
                <a:solidFill>
                  <a:schemeClr val="tx1"/>
                </a:solidFill>
                <a:latin typeface="Calibri"/>
                <a:cs typeface="Calibri"/>
              </a:defRPr>
            </a:lvl1pPr>
          </a:lstStyle>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978401" y="9356485"/>
            <a:ext cx="2882013" cy="1084061"/>
          </a:xfrm>
          <a:prstGeom prst="rect">
            <a:avLst/>
          </a:prstGeom>
        </p:spPr>
      </p:pic>
      <p:sp>
        <p:nvSpPr>
          <p:cNvPr id="4" name="object 4"/>
          <p:cNvSpPr txBox="1">
            <a:spLocks noGrp="1"/>
          </p:cNvSpPr>
          <p:nvPr>
            <p:ph type="title"/>
          </p:nvPr>
        </p:nvSpPr>
        <p:spPr>
          <a:xfrm>
            <a:off x="2132330" y="1235075"/>
            <a:ext cx="16038830" cy="1229995"/>
          </a:xfrm>
          <a:prstGeom prst="rect">
            <a:avLst/>
          </a:prstGeom>
        </p:spPr>
        <p:txBody>
          <a:bodyPr vert="horz" wrap="square" lIns="0" tIns="14605" rIns="0" bIns="0" rtlCol="0">
            <a:spAutoFit/>
          </a:bodyPr>
          <a:lstStyle/>
          <a:p>
            <a:pPr marL="12700">
              <a:lnSpc>
                <a:spcPct val="100000"/>
              </a:lnSpc>
              <a:spcBef>
                <a:spcPts val="115"/>
              </a:spcBef>
            </a:pPr>
            <a:r>
              <a:rPr lang="en-US" altLang="en-US" sz="7900">
                <a:latin typeface="Calibri"/>
                <a:cs typeface="Calibri"/>
              </a:rPr>
              <a:t>Airbnb Housing Price Prediction </a:t>
            </a:r>
            <a:endParaRPr lang="en-US" altLang="en-US" sz="7900">
              <a:latin typeface="Calibri"/>
              <a:cs typeface="Calibri"/>
            </a:endParaRPr>
          </a:p>
        </p:txBody>
      </p:sp>
      <p:sp>
        <p:nvSpPr>
          <p:cNvPr id="5" name="object 5"/>
          <p:cNvSpPr txBox="1"/>
          <p:nvPr/>
        </p:nvSpPr>
        <p:spPr>
          <a:xfrm>
            <a:off x="4946650" y="3472180"/>
            <a:ext cx="10173335" cy="4364990"/>
          </a:xfrm>
          <a:prstGeom prst="rect">
            <a:avLst/>
          </a:prstGeom>
        </p:spPr>
        <p:txBody>
          <a:bodyPr vert="horz" wrap="square" lIns="0" tIns="163830" rIns="0" bIns="0" rtlCol="0">
            <a:spAutoFit/>
          </a:bodyPr>
          <a:lstStyle/>
          <a:p>
            <a:pPr algn="ctr">
              <a:lnSpc>
                <a:spcPct val="100000"/>
              </a:lnSpc>
              <a:spcBef>
                <a:spcPts val="1290"/>
              </a:spcBef>
            </a:pPr>
            <a:r>
              <a:rPr lang="it-IT" altLang="en-US" sz="4600" b="1" dirty="0">
                <a:latin typeface="Calibri"/>
                <a:cs typeface="Calibri"/>
              </a:rPr>
              <a:t>Shakil Amin*908089</a:t>
            </a:r>
            <a:endParaRPr lang="en-US" altLang="en-US" sz="4600" b="1" dirty="0">
              <a:latin typeface="Calibri"/>
              <a:cs typeface="Calibri"/>
            </a:endParaRPr>
          </a:p>
          <a:p>
            <a:pPr algn="ctr">
              <a:lnSpc>
                <a:spcPct val="100000"/>
              </a:lnSpc>
              <a:spcBef>
                <a:spcPts val="1290"/>
              </a:spcBef>
            </a:pPr>
            <a:r>
              <a:rPr lang="en-US" altLang="en-US" sz="4600" b="1" dirty="0">
                <a:latin typeface="Calibri"/>
                <a:cs typeface="Calibri"/>
              </a:rPr>
              <a:t>Ca’ Foscari University of Venice</a:t>
            </a:r>
            <a:endParaRPr lang="en-US" altLang="en-US" sz="4600" b="1" dirty="0">
              <a:latin typeface="Calibri"/>
              <a:cs typeface="Calibri"/>
            </a:endParaRPr>
          </a:p>
          <a:p>
            <a:pPr algn="ctr">
              <a:lnSpc>
                <a:spcPct val="100000"/>
              </a:lnSpc>
              <a:spcBef>
                <a:spcPts val="1290"/>
              </a:spcBef>
            </a:pPr>
            <a:r>
              <a:rPr lang="en-US" altLang="en-US" sz="4600" b="1" dirty="0">
                <a:latin typeface="Calibri"/>
                <a:cs typeface="Calibri"/>
              </a:rPr>
              <a:t>Date: June 2025</a:t>
            </a:r>
            <a:endParaRPr lang="en-US" altLang="en-US" sz="4600" b="1" dirty="0">
              <a:latin typeface="Calibri"/>
              <a:cs typeface="Calibri"/>
            </a:endParaRPr>
          </a:p>
          <a:p>
            <a:pPr algn="ctr">
              <a:lnSpc>
                <a:spcPct val="100000"/>
              </a:lnSpc>
              <a:spcBef>
                <a:spcPts val="1290"/>
              </a:spcBef>
            </a:pPr>
            <a:endParaRPr lang="en-US" altLang="en-US" sz="4600" b="1" dirty="0">
              <a:latin typeface="Calibri"/>
              <a:cs typeface="Calibri"/>
            </a:endParaRPr>
          </a:p>
          <a:p>
            <a:pPr algn="ctr">
              <a:lnSpc>
                <a:spcPct val="100000"/>
              </a:lnSpc>
              <a:spcBef>
                <a:spcPts val="1290"/>
              </a:spcBef>
            </a:pPr>
            <a:r>
              <a:rPr lang="it-IT" altLang="en-US" sz="4600" b="1" dirty="0">
                <a:latin typeface="Calibri"/>
                <a:cs typeface="Calibri"/>
              </a:rPr>
              <a:t>Advising Professor : </a:t>
            </a:r>
            <a:r>
              <a:rPr sz="4600" b="1" dirty="0">
                <a:latin typeface="Calibri"/>
                <a:cs typeface="Calibri"/>
              </a:rPr>
              <a:t>Marcello</a:t>
            </a:r>
            <a:r>
              <a:rPr sz="4600" b="1" spc="-75" dirty="0">
                <a:latin typeface="Calibri"/>
                <a:cs typeface="Calibri"/>
              </a:rPr>
              <a:t> </a:t>
            </a:r>
            <a:r>
              <a:rPr sz="4600" b="1" spc="-10" dirty="0">
                <a:latin typeface="Calibri"/>
                <a:cs typeface="Calibri"/>
              </a:rPr>
              <a:t>Pelillo</a:t>
            </a:r>
            <a:endParaRPr sz="4600">
              <a:latin typeface="Calibri"/>
              <a:cs typeface="Calibri"/>
            </a:endParaRPr>
          </a:p>
        </p:txBody>
      </p:sp>
      <p:sp>
        <p:nvSpPr>
          <p:cNvPr id="6" name="object 6"/>
          <p:cNvSpPr txBox="1"/>
          <p:nvPr/>
        </p:nvSpPr>
        <p:spPr>
          <a:xfrm>
            <a:off x="6158230" y="9224010"/>
            <a:ext cx="10164445" cy="972820"/>
          </a:xfrm>
          <a:prstGeom prst="rect">
            <a:avLst/>
          </a:prstGeom>
        </p:spPr>
        <p:txBody>
          <a:bodyPr vert="horz" wrap="square" lIns="0" tIns="215265" rIns="0" bIns="0" rtlCol="0">
            <a:noAutofit/>
          </a:bodyPr>
          <a:lstStyle/>
          <a:p>
            <a:pPr marL="12700">
              <a:lnSpc>
                <a:spcPct val="100000"/>
              </a:lnSpc>
              <a:spcBef>
                <a:spcPts val="1695"/>
              </a:spcBef>
            </a:pPr>
            <a:r>
              <a:rPr sz="4600" dirty="0">
                <a:solidFill>
                  <a:srgbClr val="888888"/>
                </a:solidFill>
                <a:latin typeface="Calibri"/>
                <a:cs typeface="Calibri"/>
              </a:rPr>
              <a:t>Foundations</a:t>
            </a:r>
            <a:r>
              <a:rPr sz="4600" spc="-45" dirty="0">
                <a:solidFill>
                  <a:srgbClr val="888888"/>
                </a:solidFill>
                <a:latin typeface="Calibri"/>
                <a:cs typeface="Calibri"/>
              </a:rPr>
              <a:t> </a:t>
            </a:r>
            <a:r>
              <a:rPr sz="4600" dirty="0">
                <a:solidFill>
                  <a:srgbClr val="888888"/>
                </a:solidFill>
                <a:latin typeface="Calibri"/>
                <a:cs typeface="Calibri"/>
              </a:rPr>
              <a:t>of</a:t>
            </a:r>
            <a:r>
              <a:rPr sz="4600" spc="-45" dirty="0">
                <a:solidFill>
                  <a:srgbClr val="888888"/>
                </a:solidFill>
                <a:latin typeface="Calibri"/>
                <a:cs typeface="Calibri"/>
              </a:rPr>
              <a:t> </a:t>
            </a:r>
            <a:r>
              <a:rPr sz="4600" dirty="0">
                <a:solidFill>
                  <a:srgbClr val="888888"/>
                </a:solidFill>
                <a:latin typeface="Calibri"/>
                <a:cs typeface="Calibri"/>
              </a:rPr>
              <a:t>Machine</a:t>
            </a:r>
            <a:r>
              <a:rPr sz="4600" spc="-40" dirty="0">
                <a:solidFill>
                  <a:srgbClr val="888888"/>
                </a:solidFill>
                <a:latin typeface="Calibri"/>
                <a:cs typeface="Calibri"/>
              </a:rPr>
              <a:t> </a:t>
            </a:r>
            <a:r>
              <a:rPr sz="4600" spc="-10" dirty="0">
                <a:solidFill>
                  <a:srgbClr val="888888"/>
                </a:solidFill>
                <a:latin typeface="Calibri"/>
                <a:cs typeface="Calibri"/>
              </a:rPr>
              <a:t>Learning</a:t>
            </a:r>
            <a:endParaRPr sz="4600">
              <a:latin typeface="Calibri"/>
              <a:cs typeface="Calibri"/>
            </a:endParaRPr>
          </a:p>
          <a:p>
            <a:pPr marL="2829560">
              <a:lnSpc>
                <a:spcPct val="100000"/>
              </a:lnSpc>
              <a:spcBef>
                <a:spcPts val="1270"/>
              </a:spcBef>
            </a:pPr>
            <a:r>
              <a:rPr sz="3600" i="1" spc="-40" dirty="0">
                <a:solidFill>
                  <a:srgbClr val="888888"/>
                </a:solidFill>
                <a:latin typeface="Calibri"/>
                <a:cs typeface="Calibri"/>
              </a:rPr>
              <a:t>a.y.</a:t>
            </a:r>
            <a:r>
              <a:rPr sz="3600" i="1" spc="-140" dirty="0">
                <a:solidFill>
                  <a:srgbClr val="888888"/>
                </a:solidFill>
                <a:latin typeface="Calibri"/>
                <a:cs typeface="Calibri"/>
              </a:rPr>
              <a:t> </a:t>
            </a:r>
            <a:r>
              <a:rPr sz="3600" i="1" spc="-10" dirty="0">
                <a:solidFill>
                  <a:srgbClr val="888888"/>
                </a:solidFill>
                <a:latin typeface="Calibri"/>
                <a:cs typeface="Calibri"/>
              </a:rPr>
              <a:t>2024/25</a:t>
            </a:r>
            <a:endParaRPr sz="3600">
              <a:latin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ctrTitle"/>
          </p:nvPr>
        </p:nvSpPr>
        <p:spPr>
          <a:xfrm>
            <a:off x="3498850" y="930275"/>
            <a:ext cx="13498195" cy="935355"/>
          </a:xfrm>
          <a:prstGeom prst="rect">
            <a:avLst/>
          </a:prstGeom>
        </p:spPr>
        <p:txBody>
          <a:bodyPr vert="horz" wrap="square" lIns="0" tIns="12065" rIns="0" bIns="0" rtlCol="0">
            <a:spAutoFit/>
          </a:bodyPr>
          <a:lstStyle/>
          <a:p>
            <a:pPr marL="1926590">
              <a:lnSpc>
                <a:spcPct val="100000"/>
              </a:lnSpc>
              <a:spcBef>
                <a:spcPts val="95"/>
              </a:spcBef>
            </a:pPr>
            <a:r>
              <a:rPr lang="en-US" altLang="en-US" sz="6000">
                <a:latin typeface="Calibri"/>
                <a:cs typeface="Calibri"/>
              </a:rPr>
              <a:t>Geospatial Visualization</a:t>
            </a:r>
            <a:endParaRPr lang="en-US" altLang="en-US" sz="6000">
              <a:latin typeface="Calibri"/>
              <a:cs typeface="Calibri"/>
            </a:endParaRPr>
          </a:p>
        </p:txBody>
      </p:sp>
      <p:sp>
        <p:nvSpPr>
          <p:cNvPr id="4" name="object 4"/>
          <p:cNvSpPr txBox="1"/>
          <p:nvPr/>
        </p:nvSpPr>
        <p:spPr>
          <a:xfrm>
            <a:off x="15177130" y="10747533"/>
            <a:ext cx="2155825" cy="377825"/>
          </a:xfrm>
          <a:prstGeom prst="rect">
            <a:avLst/>
          </a:prstGeom>
        </p:spPr>
        <p:txBody>
          <a:bodyPr vert="horz" wrap="square" lIns="0" tIns="13335" rIns="0" bIns="0" rtlCol="0">
            <a:spAutoFit/>
          </a:bodyPr>
          <a:lstStyle/>
          <a:p>
            <a:pPr marL="12700">
              <a:lnSpc>
                <a:spcPct val="100000"/>
              </a:lnSpc>
              <a:spcBef>
                <a:spcPts val="105"/>
              </a:spcBef>
            </a:pPr>
            <a:r>
              <a:rPr sz="2300" dirty="0">
                <a:latin typeface="Calibri"/>
                <a:cs typeface="Calibri"/>
              </a:rPr>
              <a:t>From.</a:t>
            </a:r>
            <a:r>
              <a:rPr sz="2300" spc="-10" dirty="0">
                <a:latin typeface="Calibri"/>
                <a:cs typeface="Calibri"/>
              </a:rPr>
              <a:t> </a:t>
            </a:r>
            <a:r>
              <a:rPr sz="2300" dirty="0">
                <a:latin typeface="Calibri"/>
                <a:cs typeface="Calibri"/>
              </a:rPr>
              <a:t>R.</a:t>
            </a:r>
            <a:r>
              <a:rPr sz="2300" spc="-10" dirty="0">
                <a:latin typeface="Calibri"/>
                <a:cs typeface="Calibri"/>
              </a:rPr>
              <a:t> </a:t>
            </a:r>
            <a:r>
              <a:rPr sz="2300" dirty="0">
                <a:latin typeface="Calibri"/>
                <a:cs typeface="Calibri"/>
              </a:rPr>
              <a:t>E.</a:t>
            </a:r>
            <a:r>
              <a:rPr sz="2300" spc="-5" dirty="0">
                <a:latin typeface="Calibri"/>
                <a:cs typeface="Calibri"/>
              </a:rPr>
              <a:t> </a:t>
            </a:r>
            <a:r>
              <a:rPr sz="2300" spc="-10" dirty="0">
                <a:latin typeface="Calibri"/>
                <a:cs typeface="Calibri"/>
              </a:rPr>
              <a:t>Turner</a:t>
            </a:r>
            <a:endParaRPr sz="2300">
              <a:latin typeface="Calibri"/>
              <a:cs typeface="Calibri"/>
            </a:endParaRPr>
          </a:p>
        </p:txBody>
      </p:sp>
      <p:sp>
        <p:nvSpPr>
          <p:cNvPr id="6" name="Text Box 5"/>
          <p:cNvSpPr txBox="1"/>
          <p:nvPr/>
        </p:nvSpPr>
        <p:spPr>
          <a:xfrm>
            <a:off x="1822450" y="2301875"/>
            <a:ext cx="12167235" cy="2061210"/>
          </a:xfrm>
          <a:prstGeom prst="rect">
            <a:avLst/>
          </a:prstGeom>
          <a:noFill/>
        </p:spPr>
        <p:txBody>
          <a:bodyPr wrap="square" rtlCol="0">
            <a:spAutoFit/>
          </a:bodyPr>
          <a:p>
            <a:pPr marL="285750" indent="-285750">
              <a:buFont typeface="Arial" panose="020B0704020202020204" pitchFamily="34" charset="0"/>
              <a:buChar char="•"/>
            </a:pPr>
            <a:r>
              <a:rPr lang="en-US" altLang="en-US" sz="3200"/>
              <a:t>Folium maps showing listing density and average prices by city</a:t>
            </a:r>
            <a:endParaRPr lang="en-US" altLang="en-US" sz="3200"/>
          </a:p>
          <a:p>
            <a:pPr marL="285750" indent="-285750">
              <a:buFont typeface="Arial" panose="020B0704020202020204" pitchFamily="34" charset="0"/>
              <a:buChar char="•"/>
            </a:pPr>
            <a:endParaRPr lang="en-US" altLang="en-US" sz="3200"/>
          </a:p>
          <a:p>
            <a:pPr marL="285750" indent="-285750">
              <a:buFont typeface="Arial" panose="020B0704020202020204" pitchFamily="34" charset="0"/>
              <a:buChar char="•"/>
            </a:pPr>
            <a:r>
              <a:rPr lang="en-US" altLang="en-US" sz="3200"/>
              <a:t>Heatmaps reveal hotspots near city centers and metro stations</a:t>
            </a:r>
            <a:endParaRPr lang="en-US" altLang="en-US" sz="3200"/>
          </a:p>
          <a:p>
            <a:pPr marL="0" indent="0">
              <a:buFont typeface="Arial" panose="020B0704020202020204" pitchFamily="34" charset="0"/>
              <a:buNone/>
            </a:pPr>
            <a:endParaRPr lang="en-US" altLang="en-US" sz="3200"/>
          </a:p>
        </p:txBody>
      </p:sp>
      <p:pic>
        <p:nvPicPr>
          <p:cNvPr id="7" name="Picture 6" descr="Screenshot 2025-06-24 at 14.58.36"/>
          <p:cNvPicPr>
            <a:picLocks noChangeAspect="1"/>
          </p:cNvPicPr>
          <p:nvPr/>
        </p:nvPicPr>
        <p:blipFill>
          <a:blip r:embed="rId1"/>
          <a:stretch>
            <a:fillRect/>
          </a:stretch>
        </p:blipFill>
        <p:spPr>
          <a:xfrm>
            <a:off x="5556250" y="4206875"/>
            <a:ext cx="9468485" cy="59461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46211" y="168433"/>
            <a:ext cx="13059853" cy="1322070"/>
          </a:xfrm>
          <a:prstGeom prst="rect">
            <a:avLst/>
          </a:prstGeom>
        </p:spPr>
        <p:txBody>
          <a:bodyPr vert="horz" wrap="square" lIns="0" tIns="491656" rIns="0" bIns="0" rtlCol="0">
            <a:spAutoFit/>
          </a:bodyPr>
          <a:lstStyle/>
          <a:p>
            <a:pPr marL="3380740">
              <a:lnSpc>
                <a:spcPct val="100000"/>
              </a:lnSpc>
              <a:spcBef>
                <a:spcPts val="95"/>
              </a:spcBef>
            </a:pPr>
            <a:r>
              <a:rPr lang="it-IT" sz="5400">
                <a:latin typeface="Calibri"/>
                <a:cs typeface="Calibri"/>
              </a:rPr>
              <a:t>Data Prepocessing</a:t>
            </a:r>
            <a:endParaRPr lang="it-IT" sz="5400">
              <a:latin typeface="Calibri"/>
              <a:cs typeface="Calibri"/>
            </a:endParaRPr>
          </a:p>
        </p:txBody>
      </p:sp>
      <p:sp>
        <p:nvSpPr>
          <p:cNvPr id="6" name="Text Box 5"/>
          <p:cNvSpPr txBox="1"/>
          <p:nvPr/>
        </p:nvSpPr>
        <p:spPr>
          <a:xfrm>
            <a:off x="1365250" y="1920875"/>
            <a:ext cx="16406495" cy="4276725"/>
          </a:xfrm>
          <a:prstGeom prst="rect">
            <a:avLst/>
          </a:prstGeom>
          <a:noFill/>
        </p:spPr>
        <p:txBody>
          <a:bodyPr wrap="square" rtlCol="0">
            <a:spAutoFit/>
          </a:bodyPr>
          <a:p>
            <a:pPr marL="0" indent="0" algn="ctr">
              <a:buFont typeface="Arial" panose="020B0704020202020204" pitchFamily="34" charset="0"/>
              <a:buNone/>
            </a:pPr>
            <a:r>
              <a:rPr lang="en-US" altLang="en-US" sz="4000" b="1">
                <a:latin typeface="+mj-lt"/>
                <a:cs typeface="+mj-lt"/>
              </a:rPr>
              <a:t>Feature Engineering</a:t>
            </a:r>
            <a:endParaRPr lang="en-US" altLang="en-US" sz="4000" b="1">
              <a:latin typeface="+mj-lt"/>
              <a:cs typeface="+mj-lt"/>
            </a:endParaRPr>
          </a:p>
          <a:p>
            <a:pPr marL="0" indent="0" algn="ctr">
              <a:buFont typeface="Arial" panose="020B0704020202020204" pitchFamily="34" charset="0"/>
              <a:buNone/>
            </a:pPr>
            <a:endParaRPr lang="en-US" altLang="en-US" sz="4000" b="1">
              <a:latin typeface="Arial Bold" panose="020B0704020202020204" charset="0"/>
              <a:cs typeface="Arial Bold" panose="020B0704020202020204" charset="0"/>
            </a:endParaRPr>
          </a:p>
          <a:p>
            <a:pPr marL="457200" indent="-457200">
              <a:buFont typeface="Arial" panose="020B0704020202020204" pitchFamily="34" charset="0"/>
              <a:buChar char="•"/>
            </a:pPr>
            <a:r>
              <a:rPr lang="en-US" altLang="en-US" sz="3200" b="0">
                <a:latin typeface="+mn-ea"/>
                <a:cs typeface="+mn-ea"/>
              </a:rPr>
              <a:t>Created space_index = bedrooms × person capacity</a:t>
            </a:r>
            <a:endParaRPr lang="en-US" altLang="en-US" sz="3200" b="0">
              <a:latin typeface="+mn-ea"/>
              <a:cs typeface="+mn-ea"/>
            </a:endParaRPr>
          </a:p>
          <a:p>
            <a:pPr marL="457200" indent="-457200">
              <a:buFont typeface="Arial" panose="020B0704020202020204" pitchFamily="34" charset="0"/>
              <a:buChar char="•"/>
            </a:pPr>
            <a:endParaRPr lang="en-US" altLang="en-US" sz="3200" b="0">
              <a:latin typeface="+mn-ea"/>
              <a:cs typeface="+mn-ea"/>
            </a:endParaRPr>
          </a:p>
          <a:p>
            <a:pPr marL="457200" indent="-457200">
              <a:buFont typeface="Arial" panose="020B0704020202020204" pitchFamily="34" charset="0"/>
              <a:buChar char="•"/>
            </a:pPr>
            <a:r>
              <a:rPr lang="en-US" altLang="en-US" sz="3200" b="0">
                <a:latin typeface="+mn-ea"/>
                <a:cs typeface="+mn-ea"/>
              </a:rPr>
              <a:t>Created metro_to_city_dist_ratio = metro_dist / dist</a:t>
            </a:r>
            <a:endParaRPr lang="en-US" altLang="en-US" sz="3200" b="0">
              <a:latin typeface="+mn-ea"/>
              <a:cs typeface="+mn-ea"/>
            </a:endParaRPr>
          </a:p>
          <a:p>
            <a:pPr marL="457200" indent="-457200">
              <a:buFont typeface="Arial" panose="020B0704020202020204" pitchFamily="34" charset="0"/>
              <a:buChar char="•"/>
            </a:pPr>
            <a:endParaRPr lang="en-US" altLang="en-US" sz="3200" b="0">
              <a:latin typeface="+mn-ea"/>
              <a:cs typeface="+mn-ea"/>
            </a:endParaRPr>
          </a:p>
          <a:p>
            <a:pPr marL="457200" indent="-457200">
              <a:buFont typeface="Arial" panose="020B0704020202020204" pitchFamily="34" charset="0"/>
              <a:buChar char="•"/>
            </a:pPr>
            <a:r>
              <a:rPr lang="en-US" altLang="en-US" sz="3200" b="0">
                <a:latin typeface="+mn-ea"/>
                <a:cs typeface="+mn-ea"/>
              </a:rPr>
              <a:t>Dropped redundant columns (raw coordinates, duplicated features)</a:t>
            </a:r>
            <a:endParaRPr lang="en-US" altLang="en-US" sz="3200" b="0">
              <a:latin typeface="+mn-ea"/>
              <a:cs typeface="+mn-ea"/>
            </a:endParaRPr>
          </a:p>
          <a:p>
            <a:endParaRPr lang="en-US" altLang="en-US" sz="3200" b="0">
              <a:latin typeface="+mn-ea"/>
              <a:cs typeface="+mn-ea"/>
            </a:endParaRPr>
          </a:p>
        </p:txBody>
      </p:sp>
      <p:sp>
        <p:nvSpPr>
          <p:cNvPr id="7" name="Text Box 6"/>
          <p:cNvSpPr txBox="1"/>
          <p:nvPr/>
        </p:nvSpPr>
        <p:spPr>
          <a:xfrm>
            <a:off x="5022850" y="5470525"/>
            <a:ext cx="10058400" cy="368300"/>
          </a:xfrm>
          <a:prstGeom prst="rect">
            <a:avLst/>
          </a:prstGeom>
          <a:noFill/>
        </p:spPr>
        <p:txBody>
          <a:bodyPr wrap="square" rtlCol="0">
            <a:spAutoFit/>
          </a:bodyPr>
          <a:p>
            <a:pPr marL="0" indent="0">
              <a:buFont typeface="Arial" panose="020B0704020202020204" pitchFamily="34" charset="0"/>
              <a:buNone/>
            </a:pP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8780" y="244475"/>
            <a:ext cx="16081375" cy="1322070"/>
          </a:xfrm>
          <a:prstGeom prst="rect">
            <a:avLst/>
          </a:prstGeom>
        </p:spPr>
        <p:txBody>
          <a:bodyPr vert="horz" wrap="square" lIns="0" tIns="491656" rIns="0" bIns="0" rtlCol="0">
            <a:spAutoFit/>
          </a:bodyPr>
          <a:lstStyle/>
          <a:p>
            <a:pPr marL="5240655">
              <a:lnSpc>
                <a:spcPct val="100000"/>
              </a:lnSpc>
              <a:spcBef>
                <a:spcPts val="95"/>
              </a:spcBef>
            </a:pPr>
            <a:r>
              <a:rPr lang="en-US" altLang="en-US" sz="5400">
                <a:latin typeface="Calibri"/>
                <a:cs typeface="Calibri"/>
              </a:rPr>
              <a:t>Handling Skewness and Outliers</a:t>
            </a:r>
            <a:endParaRPr lang="en-US" altLang="en-US" sz="5400">
              <a:latin typeface="Calibri"/>
              <a:cs typeface="Calibri"/>
            </a:endParaRPr>
          </a:p>
        </p:txBody>
      </p:sp>
      <p:sp>
        <p:nvSpPr>
          <p:cNvPr id="4" name="Text Box 3"/>
          <p:cNvSpPr txBox="1"/>
          <p:nvPr/>
        </p:nvSpPr>
        <p:spPr>
          <a:xfrm>
            <a:off x="1593850" y="2225675"/>
            <a:ext cx="11433175" cy="3107690"/>
          </a:xfrm>
          <a:prstGeom prst="rect">
            <a:avLst/>
          </a:prstGeom>
          <a:noFill/>
        </p:spPr>
        <p:txBody>
          <a:bodyPr wrap="square" rtlCol="0">
            <a:spAutoFit/>
          </a:bodyPr>
          <a:p>
            <a:pPr marL="285750" indent="-285750">
              <a:buFont typeface="Arial" panose="020B0704020202020204" pitchFamily="34" charset="0"/>
              <a:buChar char="•"/>
            </a:pPr>
            <a:r>
              <a:rPr lang="en-US" altLang="en-US" sz="2800"/>
              <a:t>Identified skewness in price and other features</a:t>
            </a:r>
            <a:endParaRPr lang="en-US" altLang="en-US" sz="2800"/>
          </a:p>
          <a:p>
            <a:pPr marL="285750" indent="-285750">
              <a:buFont typeface="Arial" panose="020B0704020202020204" pitchFamily="34" charset="0"/>
              <a:buChar char="•"/>
            </a:pPr>
            <a:endParaRPr lang="en-US" altLang="en-US" sz="2800"/>
          </a:p>
          <a:p>
            <a:pPr marL="285750" indent="-285750">
              <a:buFont typeface="Arial" panose="020B0704020202020204" pitchFamily="34" charset="0"/>
              <a:buChar char="•"/>
            </a:pPr>
            <a:r>
              <a:rPr lang="en-US" altLang="en-US" sz="2800"/>
              <a:t>Applied log transformation to price and metro-to-city ratio</a:t>
            </a:r>
            <a:endParaRPr lang="en-US" altLang="en-US" sz="2800"/>
          </a:p>
          <a:p>
            <a:pPr marL="285750" indent="-285750">
              <a:buFont typeface="Arial" panose="020B0704020202020204" pitchFamily="34" charset="0"/>
              <a:buChar char="•"/>
            </a:pPr>
            <a:endParaRPr lang="en-US" altLang="en-US" sz="2800"/>
          </a:p>
          <a:p>
            <a:pPr marL="285750" indent="-285750">
              <a:buFont typeface="Arial" panose="020B0704020202020204" pitchFamily="34" charset="0"/>
              <a:buChar char="•"/>
            </a:pPr>
            <a:r>
              <a:rPr lang="en-US" altLang="en-US" sz="2800"/>
              <a:t>Applied Box-Cox transformation to guest satisfaction</a:t>
            </a:r>
            <a:endParaRPr lang="en-US" altLang="en-US" sz="2800"/>
          </a:p>
          <a:p>
            <a:pPr marL="285750" indent="-285750">
              <a:buFont typeface="Arial" panose="020B0704020202020204" pitchFamily="34" charset="0"/>
              <a:buChar char="•"/>
            </a:pPr>
            <a:endParaRPr lang="en-US" altLang="en-US" sz="2800"/>
          </a:p>
          <a:p>
            <a:pPr marL="285750" indent="-285750">
              <a:buFont typeface="Arial" panose="020B0704020202020204" pitchFamily="34" charset="0"/>
              <a:buChar char="•"/>
            </a:pPr>
            <a:r>
              <a:rPr lang="en-US" altLang="en-US" sz="2800"/>
              <a:t>Detected outliers using IQR method</a:t>
            </a:r>
            <a:endParaRPr lang="en-US" altLang="en-US" sz="2800"/>
          </a:p>
        </p:txBody>
      </p:sp>
      <p:pic>
        <p:nvPicPr>
          <p:cNvPr id="5" name="Picture 4" descr="Screenshot 2025-06-24 at 15.22.20"/>
          <p:cNvPicPr>
            <a:picLocks noChangeAspect="1"/>
          </p:cNvPicPr>
          <p:nvPr/>
        </p:nvPicPr>
        <p:blipFill>
          <a:blip r:embed="rId1"/>
          <a:stretch>
            <a:fillRect/>
          </a:stretch>
        </p:blipFill>
        <p:spPr>
          <a:xfrm>
            <a:off x="7689850" y="5121275"/>
            <a:ext cx="12134215" cy="57823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70050" y="-60325"/>
            <a:ext cx="13630275" cy="1247140"/>
          </a:xfrm>
          <a:prstGeom prst="rect">
            <a:avLst/>
          </a:prstGeom>
        </p:spPr>
        <p:txBody>
          <a:bodyPr vert="horz" wrap="square" lIns="0" tIns="491656" rIns="0" bIns="0" rtlCol="0">
            <a:noAutofit/>
          </a:bodyPr>
          <a:lstStyle/>
          <a:p>
            <a:pPr marL="5240655">
              <a:lnSpc>
                <a:spcPct val="100000"/>
              </a:lnSpc>
              <a:spcBef>
                <a:spcPts val="95"/>
              </a:spcBef>
            </a:pPr>
            <a:r>
              <a:rPr lang="it-IT" altLang="en-US" sz="5400">
                <a:latin typeface="Calibri"/>
                <a:cs typeface="Calibri"/>
              </a:rPr>
              <a:t>F</a:t>
            </a:r>
            <a:r>
              <a:rPr lang="en-US" altLang="en-US" sz="5400">
                <a:latin typeface="Calibri"/>
                <a:cs typeface="Calibri"/>
              </a:rPr>
              <a:t>eature Scaling</a:t>
            </a:r>
            <a:endParaRPr lang="en-US" altLang="en-US" sz="5400">
              <a:latin typeface="Calibri"/>
              <a:cs typeface="Calibri"/>
            </a:endParaRPr>
          </a:p>
        </p:txBody>
      </p:sp>
      <p:sp>
        <p:nvSpPr>
          <p:cNvPr id="5" name="Text Box 4"/>
          <p:cNvSpPr txBox="1"/>
          <p:nvPr/>
        </p:nvSpPr>
        <p:spPr>
          <a:xfrm>
            <a:off x="1289050" y="1844675"/>
            <a:ext cx="16413480" cy="2553335"/>
          </a:xfrm>
          <a:prstGeom prst="rect">
            <a:avLst/>
          </a:prstGeom>
          <a:noFill/>
        </p:spPr>
        <p:txBody>
          <a:bodyPr wrap="square" rtlCol="0">
            <a:spAutoFit/>
          </a:bodyPr>
          <a:p>
            <a:pPr marL="171450" indent="-171450">
              <a:buFont typeface="Arial" panose="020B0704020202020204" pitchFamily="34" charset="0"/>
              <a:buChar char="•"/>
            </a:pPr>
            <a:r>
              <a:rPr lang="en-US" altLang="en-US" sz="3200">
                <a:latin typeface="Calibri"/>
                <a:cs typeface="Calibri"/>
                <a:sym typeface="+mn-ea"/>
              </a:rPr>
              <a:t>StandardScaler for price, metro-to-city ratio,</a:t>
            </a:r>
            <a:r>
              <a:rPr lang="it-IT" altLang="en-US" sz="3200">
                <a:latin typeface="Calibri"/>
                <a:cs typeface="Calibri"/>
                <a:sym typeface="+mn-ea"/>
              </a:rPr>
              <a:t> </a:t>
            </a:r>
            <a:r>
              <a:rPr lang="en-US" altLang="en-US" sz="3200">
                <a:latin typeface="Calibri"/>
                <a:cs typeface="Calibri"/>
                <a:sym typeface="+mn-ea"/>
              </a:rPr>
              <a:t>space_index</a:t>
            </a:r>
            <a:endParaRPr lang="en-US" altLang="en-US" sz="3200">
              <a:latin typeface="Calibri"/>
              <a:cs typeface="Calibri"/>
              <a:sym typeface="+mn-ea"/>
            </a:endParaRPr>
          </a:p>
          <a:p>
            <a:pPr marL="171450" indent="-171450">
              <a:buFont typeface="Arial" panose="020B0704020202020204" pitchFamily="34" charset="0"/>
              <a:buChar char="•"/>
            </a:pPr>
            <a:endParaRPr lang="en-US" altLang="en-US" sz="3200">
              <a:latin typeface="Calibri"/>
              <a:cs typeface="Calibri"/>
              <a:sym typeface="+mn-ea"/>
            </a:endParaRPr>
          </a:p>
          <a:p>
            <a:pPr marL="171450" indent="-171450">
              <a:buFont typeface="Arial" panose="020B0704020202020204" pitchFamily="34" charset="0"/>
              <a:buChar char="•"/>
            </a:pPr>
            <a:r>
              <a:rPr lang="en-US" altLang="en-US" sz="3200">
                <a:latin typeface="Calibri"/>
                <a:cs typeface="Calibri"/>
                <a:sym typeface="+mn-ea"/>
              </a:rPr>
              <a:t>MinMaxScaler for cleanliness and guest satisfaction</a:t>
            </a:r>
            <a:br>
              <a:rPr lang="en-US" altLang="en-US" sz="3200">
                <a:latin typeface="Calibri"/>
                <a:cs typeface="Calibri"/>
                <a:sym typeface="+mn-ea"/>
              </a:rPr>
            </a:br>
            <a:endParaRPr lang="en-US" altLang="en-US" sz="3200">
              <a:latin typeface="Calibri"/>
              <a:cs typeface="Calibri"/>
              <a:sym typeface="+mn-ea"/>
            </a:endParaRPr>
          </a:p>
          <a:p>
            <a:pPr marL="171450" indent="-171450">
              <a:buFont typeface="Arial" panose="020B0704020202020204" pitchFamily="34" charset="0"/>
              <a:buChar char="•"/>
            </a:pPr>
            <a:r>
              <a:rPr lang="en-US" altLang="en-US" sz="3200">
                <a:latin typeface="Calibri"/>
                <a:cs typeface="Calibri"/>
                <a:sym typeface="+mn-ea"/>
              </a:rPr>
              <a:t>RobustScaler for attraction and restaurant indices</a:t>
            </a:r>
            <a:endParaRPr lang="en-US" altLang="en-US" sz="3200">
              <a:latin typeface="Calibri"/>
              <a:cs typeface="Calibri"/>
              <a:sym typeface="+mn-ea"/>
            </a:endParaRPr>
          </a:p>
        </p:txBody>
      </p:sp>
      <p:pic>
        <p:nvPicPr>
          <p:cNvPr id="6" name="Picture 5" descr="Screenshot 2025-06-24 at 15.24.49"/>
          <p:cNvPicPr>
            <a:picLocks noChangeAspect="1"/>
          </p:cNvPicPr>
          <p:nvPr/>
        </p:nvPicPr>
        <p:blipFill>
          <a:blip r:embed="rId1"/>
          <a:stretch>
            <a:fillRect/>
          </a:stretch>
        </p:blipFill>
        <p:spPr>
          <a:xfrm>
            <a:off x="9213850" y="4511675"/>
            <a:ext cx="8136255" cy="61067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3498674" y="320364"/>
            <a:ext cx="10140030" cy="773430"/>
          </a:xfrm>
          <a:prstGeom prst="rect">
            <a:avLst/>
          </a:prstGeom>
        </p:spPr>
        <p:txBody>
          <a:bodyPr vert="horz" wrap="square" lIns="0" tIns="12065" rIns="0" bIns="0" rtlCol="0">
            <a:spAutoFit/>
          </a:bodyPr>
          <a:lstStyle/>
          <a:p>
            <a:pPr marL="2971165">
              <a:lnSpc>
                <a:spcPct val="100000"/>
              </a:lnSpc>
              <a:spcBef>
                <a:spcPts val="95"/>
              </a:spcBef>
            </a:pPr>
            <a:r>
              <a:rPr lang="en-US" altLang="en-US" sz="4950">
                <a:latin typeface="Calibri"/>
                <a:cs typeface="Calibri"/>
              </a:rPr>
              <a:t>Multicollinearity Check</a:t>
            </a:r>
            <a:endParaRPr lang="en-US" altLang="en-US" sz="4950">
              <a:latin typeface="Calibri"/>
              <a:cs typeface="Calibri"/>
            </a:endParaRPr>
          </a:p>
        </p:txBody>
      </p:sp>
      <p:sp>
        <p:nvSpPr>
          <p:cNvPr id="4" name="object 4"/>
          <p:cNvSpPr txBox="1"/>
          <p:nvPr/>
        </p:nvSpPr>
        <p:spPr>
          <a:xfrm>
            <a:off x="1517577" y="1158864"/>
            <a:ext cx="12100560" cy="3580765"/>
          </a:xfrm>
          <a:prstGeom prst="rect">
            <a:avLst/>
          </a:prstGeom>
        </p:spPr>
        <p:txBody>
          <a:bodyPr vert="horz" wrap="square" lIns="0" tIns="1905" rIns="0" bIns="0" rtlCol="0">
            <a:spAutoFit/>
          </a:bodyPr>
          <a:lstStyle/>
          <a:p>
            <a:pPr marL="457200" indent="-457200">
              <a:lnSpc>
                <a:spcPct val="100000"/>
              </a:lnSpc>
              <a:spcBef>
                <a:spcPts val="95"/>
              </a:spcBef>
              <a:buFont typeface="Arial" panose="020B0704020202020204" pitchFamily="34" charset="0"/>
              <a:buChar char="•"/>
            </a:pPr>
            <a:r>
              <a:rPr lang="en-US" altLang="en-US" sz="3300">
                <a:latin typeface="Calibri"/>
                <a:cs typeface="Calibri"/>
                <a:sym typeface="+mn-ea"/>
              </a:rPr>
              <a:t>Used Variance Inflation Factor (VIF) to detect multicollinearity</a:t>
            </a:r>
            <a:br>
              <a:rPr lang="en-US" altLang="en-US" sz="3300">
                <a:latin typeface="Calibri"/>
                <a:cs typeface="Calibri"/>
                <a:sym typeface="+mn-ea"/>
              </a:rPr>
            </a:br>
            <a:endParaRPr lang="en-US" altLang="en-US" sz="3300">
              <a:latin typeface="Calibri"/>
              <a:cs typeface="Calibri"/>
              <a:sym typeface="+mn-ea"/>
            </a:endParaRPr>
          </a:p>
          <a:p>
            <a:pPr marL="457200" indent="-457200">
              <a:lnSpc>
                <a:spcPct val="100000"/>
              </a:lnSpc>
              <a:spcBef>
                <a:spcPts val="95"/>
              </a:spcBef>
              <a:buFont typeface="Arial" panose="020B0704020202020204" pitchFamily="34" charset="0"/>
              <a:buChar char="•"/>
            </a:pPr>
            <a:r>
              <a:rPr lang="en-US" altLang="en-US" sz="3300">
                <a:latin typeface="Calibri"/>
                <a:cs typeface="Calibri"/>
                <a:sym typeface="+mn-ea"/>
              </a:rPr>
              <a:t>Combined bedrooms and capacity into space_index</a:t>
            </a:r>
            <a:br>
              <a:rPr lang="en-US" altLang="en-US" sz="3300">
                <a:latin typeface="Calibri"/>
                <a:cs typeface="Calibri"/>
                <a:sym typeface="+mn-ea"/>
              </a:rPr>
            </a:br>
            <a:endParaRPr lang="en-US" altLang="en-US" sz="3300">
              <a:latin typeface="Calibri"/>
              <a:cs typeface="Calibri"/>
              <a:sym typeface="+mn-ea"/>
            </a:endParaRPr>
          </a:p>
          <a:p>
            <a:pPr marL="457200" indent="-457200">
              <a:lnSpc>
                <a:spcPct val="100000"/>
              </a:lnSpc>
              <a:spcBef>
                <a:spcPts val="95"/>
              </a:spcBef>
              <a:buFont typeface="Arial" panose="020B0704020202020204" pitchFamily="34" charset="0"/>
              <a:buChar char="•"/>
            </a:pPr>
            <a:r>
              <a:rPr lang="en-US" altLang="en-US" sz="3300">
                <a:latin typeface="Calibri"/>
                <a:cs typeface="Calibri"/>
                <a:sym typeface="+mn-ea"/>
              </a:rPr>
              <a:t>Dropped original correlated columns to improve model stability</a:t>
            </a:r>
            <a:br>
              <a:rPr lang="en-US" altLang="en-US" sz="3300">
                <a:latin typeface="Calibri"/>
                <a:cs typeface="Calibri"/>
                <a:sym typeface="+mn-ea"/>
              </a:rPr>
            </a:br>
            <a:endParaRPr sz="3300">
              <a:latin typeface="Calibri"/>
              <a:cs typeface="Calibri"/>
            </a:endParaRPr>
          </a:p>
        </p:txBody>
      </p:sp>
      <p:pic>
        <p:nvPicPr>
          <p:cNvPr id="5" name="Picture 4" descr="Screenshot 2025-06-24 at 15.27.39"/>
          <p:cNvPicPr>
            <a:picLocks noChangeAspect="1"/>
          </p:cNvPicPr>
          <p:nvPr/>
        </p:nvPicPr>
        <p:blipFill>
          <a:blip r:embed="rId1"/>
          <a:stretch>
            <a:fillRect/>
          </a:stretch>
        </p:blipFill>
        <p:spPr>
          <a:xfrm>
            <a:off x="6242050" y="3978275"/>
            <a:ext cx="8658860" cy="70631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551645" y="910914"/>
            <a:ext cx="5000625" cy="773430"/>
          </a:xfrm>
          <a:prstGeom prst="rect">
            <a:avLst/>
          </a:prstGeom>
        </p:spPr>
        <p:txBody>
          <a:bodyPr vert="horz" wrap="square" lIns="0" tIns="12065" rIns="0" bIns="0" rtlCol="0">
            <a:spAutoFit/>
          </a:bodyPr>
          <a:lstStyle/>
          <a:p>
            <a:pPr marL="12700">
              <a:lnSpc>
                <a:spcPct val="100000"/>
              </a:lnSpc>
              <a:spcBef>
                <a:spcPts val="95"/>
              </a:spcBef>
            </a:pPr>
            <a:r>
              <a:rPr lang="it-IT" sz="4950" dirty="0">
                <a:latin typeface="Calibri"/>
                <a:cs typeface="Calibri"/>
              </a:rPr>
              <a:t>Modelling</a:t>
            </a:r>
            <a:endParaRPr lang="it-IT" sz="4950">
              <a:latin typeface="Calibri"/>
              <a:cs typeface="Calibri"/>
            </a:endParaRPr>
          </a:p>
        </p:txBody>
      </p:sp>
      <p:sp>
        <p:nvSpPr>
          <p:cNvPr id="6" name="Text Box 5"/>
          <p:cNvSpPr txBox="1"/>
          <p:nvPr/>
        </p:nvSpPr>
        <p:spPr>
          <a:xfrm>
            <a:off x="2736850" y="2682875"/>
            <a:ext cx="14437360" cy="4399915"/>
          </a:xfrm>
          <a:prstGeom prst="rect">
            <a:avLst/>
          </a:prstGeom>
          <a:noFill/>
        </p:spPr>
        <p:txBody>
          <a:bodyPr wrap="square" rtlCol="0">
            <a:spAutoFit/>
          </a:bodyPr>
          <a:p>
            <a:endParaRPr lang="en-US" altLang="en-US" sz="2800"/>
          </a:p>
          <a:p>
            <a:r>
              <a:rPr lang="en-US" altLang="en-US" sz="2800"/>
              <a:t>1. Splitting the Data into Training and Test Sets</a:t>
            </a:r>
            <a:endParaRPr lang="en-US" altLang="en-US" sz="2800"/>
          </a:p>
          <a:p>
            <a:endParaRPr lang="en-US" altLang="en-US" sz="2800"/>
          </a:p>
          <a:p>
            <a:r>
              <a:rPr lang="en-US" altLang="en-US" sz="2800"/>
              <a:t>2. Hyperparameter Tuning : Models, hyperparameters and loss function</a:t>
            </a:r>
            <a:endParaRPr lang="en-US" altLang="en-US" sz="2800"/>
          </a:p>
          <a:p>
            <a:endParaRPr lang="en-US" altLang="en-US" sz="2800"/>
          </a:p>
          <a:p>
            <a:r>
              <a:rPr lang="en-US" altLang="en-US" sz="2800"/>
              <a:t>3. Evaluation of Models on the Test Data</a:t>
            </a:r>
            <a:endParaRPr lang="en-US" altLang="en-US" sz="2800"/>
          </a:p>
          <a:p>
            <a:endParaRPr lang="en-US" altLang="en-US" sz="2800"/>
          </a:p>
          <a:p>
            <a:r>
              <a:rPr lang="en-US" altLang="en-US" sz="2800"/>
              <a:t>4. Retraining the Best Model on the complete training set for prediction.</a:t>
            </a:r>
            <a:endParaRPr lang="en-US" altLang="en-US" sz="2800"/>
          </a:p>
          <a:p>
            <a:endParaRPr lang="en-US" altLang="en-US" sz="2800"/>
          </a:p>
          <a:p>
            <a:r>
              <a:rPr lang="en-US" altLang="en-US" sz="2800"/>
              <a:t>5. Interpretation of Results</a:t>
            </a:r>
            <a:endParaRPr lang="en-US" altLang="en-US" sz="2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419871" y="431323"/>
            <a:ext cx="13059853" cy="807720"/>
          </a:xfrm>
        </p:spPr>
        <p:txBody>
          <a:bodyPr/>
          <a:p>
            <a:r>
              <a:rPr lang="en-US" altLang="en-US">
                <a:sym typeface="+mn-ea"/>
              </a:rPr>
              <a:t>Data</a:t>
            </a:r>
            <a:r>
              <a:rPr lang="it-IT" altLang="en-US">
                <a:sym typeface="+mn-ea"/>
              </a:rPr>
              <a:t> Spliting</a:t>
            </a:r>
            <a:r>
              <a:rPr lang="en-US" altLang="en-US">
                <a:sym typeface="+mn-ea"/>
              </a:rPr>
              <a:t> into Train and Test Sets.</a:t>
            </a:r>
            <a:endParaRPr lang="en-US"/>
          </a:p>
        </p:txBody>
      </p:sp>
      <p:sp>
        <p:nvSpPr>
          <p:cNvPr id="3" name="Text Placeholder 2"/>
          <p:cNvSpPr>
            <a:spLocks noGrp="1"/>
          </p:cNvSpPr>
          <p:nvPr>
            <p:ph type="body" idx="1"/>
          </p:nvPr>
        </p:nvSpPr>
        <p:spPr>
          <a:xfrm>
            <a:off x="3776326" y="2170651"/>
            <a:ext cx="12551446" cy="5586095"/>
          </a:xfrm>
        </p:spPr>
        <p:txBody>
          <a:bodyPr/>
          <a:p>
            <a:r>
              <a:rPr lang="en-US" altLang="en-US"/>
              <a:t>It is good practice to split the data into training, validation and test sets. Validation set is useful for hyperparameter tuning and model selection. Therefore, during hyperparameter tuning, we apply K fold cross validation. It is important to keep the test set completely independent to make sure that the model does not overfit and that there is no data leakage between the train and test set.</a:t>
            </a:r>
            <a:endParaRPr lang="en-US" altLang="en-US"/>
          </a:p>
          <a:p>
            <a:endParaRPr lang="en-US" altLang="en-US"/>
          </a:p>
          <a:p>
            <a:r>
              <a:rPr lang="en-US" altLang="en-US"/>
              <a:t>80:20 split for training and test set is an accepted split to use, since it provides enough data for cross validation based hyperparameter tuning and test set, as we have a large amount of data (50,000 + data samples).</a:t>
            </a:r>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89411" y="778033"/>
            <a:ext cx="13059853" cy="807720"/>
          </a:xfrm>
        </p:spPr>
        <p:txBody>
          <a:bodyPr/>
          <a:p>
            <a:r>
              <a:rPr lang="en-US" altLang="en-US"/>
              <a:t>Models Evaluated</a:t>
            </a:r>
            <a:endParaRPr lang="en-US" altLang="en-US"/>
          </a:p>
        </p:txBody>
      </p:sp>
      <p:sp>
        <p:nvSpPr>
          <p:cNvPr id="3" name="Text Placeholder 2"/>
          <p:cNvSpPr>
            <a:spLocks noGrp="1"/>
          </p:cNvSpPr>
          <p:nvPr>
            <p:ph type="body" idx="1"/>
          </p:nvPr>
        </p:nvSpPr>
        <p:spPr>
          <a:xfrm>
            <a:off x="2965431" y="3292696"/>
            <a:ext cx="12551446" cy="5078095"/>
          </a:xfrm>
        </p:spPr>
        <p:txBody>
          <a:bodyPr/>
          <a:p>
            <a:pPr marL="457200" indent="-457200">
              <a:buFont typeface="Arial" panose="020B0704020202020204" pitchFamily="34" charset="0"/>
              <a:buChar char="•"/>
            </a:pPr>
            <a:r>
              <a:rPr lang="en-US" altLang="en-US"/>
              <a:t>Linear Regression, Ridge, Lasso</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Polynomial Regression</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Decision Tree, Random Forest</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XGBoost</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Support Vector Regression (SVR)</a:t>
            </a:r>
            <a:endParaRPr lang="en-US" altLang="en-US"/>
          </a:p>
          <a:p>
            <a:endParaRPr lang="en-US"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5632211" y="320833"/>
            <a:ext cx="13059853" cy="807720"/>
          </a:xfrm>
        </p:spPr>
        <p:txBody>
          <a:bodyPr/>
          <a:p>
            <a:r>
              <a:rPr lang="en-US" altLang="en-US"/>
              <a:t>Hyperparameter Tuning</a:t>
            </a:r>
            <a:endParaRPr lang="en-US" altLang="en-US"/>
          </a:p>
        </p:txBody>
      </p:sp>
      <p:sp>
        <p:nvSpPr>
          <p:cNvPr id="3" name="Text Placeholder 2"/>
          <p:cNvSpPr>
            <a:spLocks noGrp="1"/>
          </p:cNvSpPr>
          <p:nvPr>
            <p:ph type="body" idx="1"/>
          </p:nvPr>
        </p:nvSpPr>
        <p:spPr>
          <a:xfrm>
            <a:off x="2736831" y="2302096"/>
            <a:ext cx="12551446" cy="2538730"/>
          </a:xfrm>
        </p:spPr>
        <p:txBody>
          <a:bodyPr/>
          <a:p>
            <a:pPr marL="457200" indent="-457200">
              <a:buFont typeface="Arial" panose="020B0704020202020204" pitchFamily="34" charset="0"/>
              <a:buChar char="•"/>
            </a:pPr>
            <a:r>
              <a:rPr lang="en-US" altLang="en-US"/>
              <a:t>Used GridSearchCV and RandomizedSearchCV with 5-fold cross-validation</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Optimized parameters like alpha, max_depth, learning_rate, n_estimators</a:t>
            </a:r>
            <a:endParaRPr lang="en-US"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419871" y="431323"/>
            <a:ext cx="13059853" cy="807720"/>
          </a:xfrm>
        </p:spPr>
        <p:txBody>
          <a:bodyPr/>
          <a:p>
            <a:r>
              <a:rPr lang="en-US" altLang="en-US"/>
              <a:t>Evaluating Models on the Test Set</a:t>
            </a:r>
            <a:endParaRPr lang="en-US" altLang="en-US"/>
          </a:p>
        </p:txBody>
      </p:sp>
      <p:sp>
        <p:nvSpPr>
          <p:cNvPr id="3" name="Text Placeholder 2"/>
          <p:cNvSpPr>
            <a:spLocks noGrp="1"/>
          </p:cNvSpPr>
          <p:nvPr>
            <p:ph type="body" idx="1"/>
          </p:nvPr>
        </p:nvSpPr>
        <p:spPr>
          <a:xfrm>
            <a:off x="3776326" y="2170651"/>
            <a:ext cx="12551446" cy="7109460"/>
          </a:xfrm>
        </p:spPr>
        <p:txBody>
          <a:bodyPr/>
          <a:p>
            <a:pPr marL="457200" indent="-457200">
              <a:buFont typeface="Arial" panose="020B0704020202020204" pitchFamily="34" charset="0"/>
              <a:buChar char="•"/>
            </a:pPr>
            <a:r>
              <a:rPr lang="en-US" altLang="en-US"/>
              <a:t>For each model, grid_search is executed, which stores the following information:</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grid_search.best_params_: a dictionary containing the hyperparameters that resulted in the best performance according to the specified scoring metric i.e. MAE.</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grid_search.best_score_ : This attribute gives the best score achieved by the model using the best hyperparameters found during the grid search.</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grid_search.best_estimator_: provides the actual model (estimator) instance that was trained with the best hyperparameters.</a:t>
            </a:r>
            <a:endParaRPr lang="en-US"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717811" y="701833"/>
            <a:ext cx="13059853" cy="1181735"/>
          </a:xfrm>
          <a:prstGeom prst="rect">
            <a:avLst/>
          </a:prstGeom>
        </p:spPr>
        <p:txBody>
          <a:bodyPr vert="horz" wrap="square" lIns="0" tIns="258970" rIns="0" bIns="0" rtlCol="0">
            <a:spAutoFit/>
          </a:bodyPr>
          <a:lstStyle/>
          <a:p>
            <a:pPr marL="3015615">
              <a:lnSpc>
                <a:spcPct val="100000"/>
              </a:lnSpc>
              <a:spcBef>
                <a:spcPts val="95"/>
              </a:spcBef>
            </a:pPr>
            <a:r>
              <a:rPr lang="it-IT" sz="6000" dirty="0">
                <a:latin typeface="Calibri"/>
                <a:cs typeface="Calibri"/>
              </a:rPr>
              <a:t>Introduction</a:t>
            </a:r>
            <a:endParaRPr lang="it-IT" sz="4950">
              <a:latin typeface="Calibri"/>
              <a:cs typeface="Calibri"/>
            </a:endParaRPr>
          </a:p>
        </p:txBody>
      </p:sp>
      <p:sp>
        <p:nvSpPr>
          <p:cNvPr id="10" name="Text Box 9"/>
          <p:cNvSpPr txBox="1"/>
          <p:nvPr/>
        </p:nvSpPr>
        <p:spPr>
          <a:xfrm>
            <a:off x="2432050" y="3216275"/>
            <a:ext cx="13013055" cy="4399915"/>
          </a:xfrm>
          <a:prstGeom prst="rect">
            <a:avLst/>
          </a:prstGeom>
          <a:noFill/>
        </p:spPr>
        <p:txBody>
          <a:bodyPr wrap="square" rtlCol="0">
            <a:spAutoFit/>
          </a:bodyPr>
          <a:p>
            <a:pPr marL="342900" indent="-342900">
              <a:buFont typeface="Arial" panose="020B0704020202020204" pitchFamily="34" charset="0"/>
              <a:buChar char="•"/>
            </a:pPr>
            <a:r>
              <a:rPr lang="en-US" altLang="en-US" sz="4000"/>
              <a:t>Importance of accurate Airbnb price prediction</a:t>
            </a:r>
            <a:endParaRPr lang="en-US" altLang="en-US" sz="4000"/>
          </a:p>
          <a:p>
            <a:pPr marL="342900" indent="-342900">
              <a:buFont typeface="Arial" panose="020B0704020202020204" pitchFamily="34" charset="0"/>
              <a:buChar char="•"/>
            </a:pPr>
            <a:endParaRPr lang="en-US" altLang="en-US" sz="4000"/>
          </a:p>
          <a:p>
            <a:pPr marL="342900" indent="-342900">
              <a:buFont typeface="Arial" panose="020B0704020202020204" pitchFamily="34" charset="0"/>
              <a:buChar char="•"/>
            </a:pPr>
            <a:r>
              <a:rPr lang="en-US" altLang="en-US" sz="4000"/>
              <a:t>Benefits for hosts (competitive pricing) and guests (value alignment)</a:t>
            </a:r>
            <a:endParaRPr lang="en-US" altLang="en-US" sz="4000"/>
          </a:p>
          <a:p>
            <a:pPr marL="342900" indent="-342900">
              <a:buFont typeface="Arial" panose="020B0704020202020204" pitchFamily="34" charset="0"/>
              <a:buChar char="•"/>
            </a:pPr>
            <a:endParaRPr lang="en-US" altLang="en-US" sz="4000"/>
          </a:p>
          <a:p>
            <a:pPr marL="342900" indent="-342900">
              <a:buFont typeface="Arial" panose="020B0704020202020204" pitchFamily="34" charset="0"/>
              <a:buChar char="•"/>
            </a:pPr>
            <a:r>
              <a:rPr lang="en-US" altLang="en-US" sz="4000"/>
              <a:t>Project objective: Predict listing prices using multiple features and machine learning</a:t>
            </a:r>
            <a:endParaRPr lang="en-US" altLang="en-US" sz="4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65411" y="473233"/>
            <a:ext cx="13059853" cy="807720"/>
          </a:xfrm>
        </p:spPr>
        <p:txBody>
          <a:bodyPr/>
          <a:p>
            <a:r>
              <a:rPr lang="en-US" altLang="en-US"/>
              <a:t> Best Model Evaluation</a:t>
            </a:r>
            <a:endParaRPr lang="en-US" altLang="en-US"/>
          </a:p>
        </p:txBody>
      </p:sp>
      <p:sp>
        <p:nvSpPr>
          <p:cNvPr id="3" name="Text Placeholder 2"/>
          <p:cNvSpPr>
            <a:spLocks noGrp="1"/>
          </p:cNvSpPr>
          <p:nvPr>
            <p:ph type="body" idx="1"/>
          </p:nvPr>
        </p:nvSpPr>
        <p:spPr>
          <a:xfrm>
            <a:off x="1746250" y="1920875"/>
            <a:ext cx="15135225" cy="2031365"/>
          </a:xfrm>
        </p:spPr>
        <p:txBody>
          <a:bodyPr wrap="square"/>
          <a:p>
            <a:r>
              <a:rPr lang="en-US" altLang="en-US"/>
              <a:t>Best Model will be the one with the lowest Mean Absolute Error. R2 scores can be used for comparison as well.</a:t>
            </a:r>
            <a:endParaRPr lang="en-US" altLang="en-US"/>
          </a:p>
          <a:p>
            <a:endParaRPr lang="en-US" altLang="en-US"/>
          </a:p>
          <a:p>
            <a:endParaRPr lang="en-US" altLang="en-US"/>
          </a:p>
        </p:txBody>
      </p:sp>
      <p:pic>
        <p:nvPicPr>
          <p:cNvPr id="4" name="Picture 3" descr="Screenshot 2025-06-24 at 18.47.25"/>
          <p:cNvPicPr>
            <a:picLocks noChangeAspect="1"/>
          </p:cNvPicPr>
          <p:nvPr/>
        </p:nvPicPr>
        <p:blipFill>
          <a:blip r:embed="rId1"/>
          <a:stretch>
            <a:fillRect/>
          </a:stretch>
        </p:blipFill>
        <p:spPr>
          <a:xfrm>
            <a:off x="3346450" y="3749675"/>
            <a:ext cx="11721465" cy="594868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108211" y="397033"/>
            <a:ext cx="13059853" cy="807720"/>
          </a:xfrm>
        </p:spPr>
        <p:txBody>
          <a:bodyPr/>
          <a:p>
            <a:r>
              <a:rPr lang="en-US" altLang="en-US"/>
              <a:t>Retraining the best model again</a:t>
            </a:r>
            <a:endParaRPr lang="en-US" altLang="en-US"/>
          </a:p>
        </p:txBody>
      </p:sp>
      <p:sp>
        <p:nvSpPr>
          <p:cNvPr id="3" name="Text Placeholder 2"/>
          <p:cNvSpPr>
            <a:spLocks noGrp="1"/>
          </p:cNvSpPr>
          <p:nvPr>
            <p:ph type="body" idx="1"/>
          </p:nvPr>
        </p:nvSpPr>
        <p:spPr>
          <a:xfrm>
            <a:off x="3776345" y="2170430"/>
            <a:ext cx="13622020" cy="4057650"/>
          </a:xfrm>
        </p:spPr>
        <p:txBody>
          <a:bodyPr>
            <a:noAutofit/>
          </a:bodyPr>
          <a:p>
            <a:pPr marL="457200" indent="-457200">
              <a:buFont typeface="Arial" panose="020B0704020202020204" pitchFamily="34" charset="0"/>
              <a:buChar char="•"/>
            </a:pPr>
            <a:r>
              <a:rPr lang="en-US" altLang="en-US"/>
              <a:t>Once the best model with its optimal hyperparameters using cross-validation on a training set are identified, it's beneficial (and a best practice) to train the model on all available training data to potentially improve its performance - thereby improving generalization. This is usually possible, when the retraining is not computationally expensive.</a:t>
            </a:r>
            <a:endParaRPr lang="en-US" altLang="en-US"/>
          </a:p>
        </p:txBody>
      </p:sp>
      <p:pic>
        <p:nvPicPr>
          <p:cNvPr id="5" name="Picture 4" descr="Screenshot 2025-06-24 at 18.49.24"/>
          <p:cNvPicPr>
            <a:picLocks noChangeAspect="1"/>
          </p:cNvPicPr>
          <p:nvPr/>
        </p:nvPicPr>
        <p:blipFill>
          <a:blip r:embed="rId1"/>
          <a:stretch>
            <a:fillRect/>
          </a:stretch>
        </p:blipFill>
        <p:spPr>
          <a:xfrm>
            <a:off x="5556250" y="5045075"/>
            <a:ext cx="10654030" cy="5043805"/>
          </a:xfrm>
          <a:prstGeom prst="rect">
            <a:avLst/>
          </a:prstGeom>
        </p:spPr>
      </p:pic>
      <p:sp>
        <p:nvSpPr>
          <p:cNvPr id="6" name="Text Box 5"/>
          <p:cNvSpPr txBox="1"/>
          <p:nvPr/>
        </p:nvSpPr>
        <p:spPr>
          <a:xfrm>
            <a:off x="2813050" y="10379075"/>
            <a:ext cx="15534005" cy="460375"/>
          </a:xfrm>
          <a:prstGeom prst="rect">
            <a:avLst/>
          </a:prstGeom>
          <a:noFill/>
        </p:spPr>
        <p:txBody>
          <a:bodyPr wrap="square" rtlCol="0">
            <a:spAutoFit/>
          </a:bodyPr>
          <a:p>
            <a:r>
              <a:rPr lang="en-US" altLang="en-US" sz="2400"/>
              <a:t>There is not much improvement in the result, but can sometimes lead to better generalization ability of the model.</a:t>
            </a:r>
            <a:endParaRPr lang="en-US" altLang="en-US"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419871" y="431323"/>
            <a:ext cx="13059853" cy="807720"/>
          </a:xfrm>
        </p:spPr>
        <p:txBody>
          <a:bodyPr/>
          <a:p>
            <a:r>
              <a:rPr lang="en-US" altLang="en-US">
                <a:sym typeface="+mn-ea"/>
              </a:rPr>
              <a:t>Interpretation of Result</a:t>
            </a:r>
            <a:endParaRPr lang="en-US" altLang="en-US"/>
          </a:p>
        </p:txBody>
      </p:sp>
      <p:sp>
        <p:nvSpPr>
          <p:cNvPr id="3" name="Text Placeholder 2"/>
          <p:cNvSpPr>
            <a:spLocks noGrp="1"/>
          </p:cNvSpPr>
          <p:nvPr>
            <p:ph type="body" idx="1"/>
          </p:nvPr>
        </p:nvSpPr>
        <p:spPr>
          <a:xfrm>
            <a:off x="1379220" y="2170430"/>
            <a:ext cx="16920845" cy="7109460"/>
          </a:xfrm>
        </p:spPr>
        <p:txBody>
          <a:bodyPr wrap="square"/>
          <a:p>
            <a:r>
              <a:rPr lang="en-US" altLang="en-US" b="1"/>
              <a:t>Actual vs Predicted Values</a:t>
            </a:r>
            <a:endParaRPr lang="en-US" altLang="en-US" b="1"/>
          </a:p>
          <a:p>
            <a:pPr marL="457200" indent="-457200">
              <a:buFont typeface="Arial" panose="020B0704020202020204" pitchFamily="34" charset="0"/>
              <a:buChar char="•"/>
            </a:pPr>
            <a:r>
              <a:rPr lang="en-US" altLang="en-US"/>
              <a:t>The x-axis represents the actual values (ground truth) from the test set (y_test), and the y-axis represents the predicted values (test_predictions).</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Each point in the scatter plot represents a data point from the test set, where the x-coordinate is the actual value, and the y-coordinate is the predicted value.</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The dashed line represents the line where actual values equal predicted values (perfect prediction). Points close to this line indicate accurate predictions.</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The blue dots represent the actual vs. predicted values. We plot the perfect prediction line for comparison.</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endParaRPr lang="en-US"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2025-06-24 at 18.53.05"/>
          <p:cNvPicPr>
            <a:picLocks noChangeAspect="1"/>
          </p:cNvPicPr>
          <p:nvPr/>
        </p:nvPicPr>
        <p:blipFill>
          <a:blip r:embed="rId1"/>
          <a:stretch>
            <a:fillRect/>
          </a:stretch>
        </p:blipFill>
        <p:spPr>
          <a:xfrm>
            <a:off x="2355850" y="1006475"/>
            <a:ext cx="14154150" cy="824484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879611" y="431323"/>
            <a:ext cx="13059853" cy="807720"/>
          </a:xfrm>
        </p:spPr>
        <p:txBody>
          <a:bodyPr/>
          <a:p>
            <a:r>
              <a:rPr lang="en-US" altLang="en-US"/>
              <a:t>Conclusions and Future Work</a:t>
            </a:r>
            <a:endParaRPr lang="en-US" altLang="en-US"/>
          </a:p>
        </p:txBody>
      </p:sp>
      <p:sp>
        <p:nvSpPr>
          <p:cNvPr id="4" name="Text Placeholder 2"/>
          <p:cNvSpPr>
            <a:spLocks noGrp="1"/>
          </p:cNvSpPr>
          <p:nvPr/>
        </p:nvSpPr>
        <p:spPr>
          <a:xfrm>
            <a:off x="2508250" y="2454275"/>
            <a:ext cx="13676630" cy="4570095"/>
          </a:xfrm>
          <a:prstGeom prst="rect">
            <a:avLst/>
          </a:prstGeom>
        </p:spPr>
        <p:txBody>
          <a:bodyPr wrap="square" lIns="0" tIns="0" rIns="0" bIns="0">
            <a:spAutoFit/>
          </a:bodyPr>
          <a:lstStyle>
            <a:lvl1pPr marL="0">
              <a:defRPr sz="3300" b="0" i="0">
                <a:solidFill>
                  <a:schemeClr val="tx1"/>
                </a:solidFill>
                <a:latin typeface="Calibri"/>
                <a:ea typeface="+mn-ea"/>
                <a:cs typeface="Calibri"/>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457200" indent="-457200">
              <a:buFont typeface="Arial" panose="020B0704020202020204" pitchFamily="34" charset="0"/>
              <a:buChar char="•"/>
            </a:pPr>
            <a:r>
              <a:rPr lang="en-US" altLang="en-US"/>
              <a:t>XGBoost is the best-performing model for Airbnb price prediction</a:t>
            </a:r>
            <a:endParaRPr lang="en-US" altLang="en-US"/>
          </a:p>
          <a:p>
            <a:pPr marL="457200" indent="-457200">
              <a:buFont typeface="Arial" panose="020B0704020202020204" pitchFamily="34" charset="0"/>
              <a:buChar char="•"/>
            </a:pPr>
            <a:endParaRPr lang="en-US" altLang="en-US"/>
          </a:p>
          <a:p>
            <a:pPr indent="0">
              <a:buFont typeface="Arial" panose="020B0704020202020204" pitchFamily="34" charset="0"/>
              <a:buNone/>
            </a:pPr>
            <a:r>
              <a:rPr lang="en-US" altLang="en-US" b="1"/>
              <a:t>Future improvements:</a:t>
            </a:r>
            <a:endParaRPr lang="en-US" altLang="en-US" b="1"/>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Incorporate seasonality and event data</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Explore ensemble and neural network models</a:t>
            </a:r>
            <a:endParaRPr lang="en-US" altLang="en-US"/>
          </a:p>
          <a:p>
            <a:pPr marL="457200" indent="-457200">
              <a:buFont typeface="Arial" panose="020B0704020202020204" pitchFamily="34" charset="0"/>
              <a:buChar char="•"/>
            </a:pPr>
            <a:endParaRPr lang="en-US" altLang="en-US"/>
          </a:p>
          <a:p>
            <a:pPr marL="457200" indent="-457200">
              <a:buFont typeface="Arial" panose="020B0704020202020204" pitchFamily="34" charset="0"/>
              <a:buChar char="•"/>
            </a:pPr>
            <a:r>
              <a:rPr lang="en-US" altLang="en-US"/>
              <a:t>Deploy real-time pricing recommendation system</a:t>
            </a:r>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070611" y="549433"/>
            <a:ext cx="13059853" cy="807720"/>
          </a:xfrm>
        </p:spPr>
        <p:txBody>
          <a:bodyPr/>
          <a:p>
            <a:r>
              <a:rPr lang="it-IT" altLang="en-US"/>
              <a:t>Workflow</a:t>
            </a:r>
            <a:endParaRPr lang="it-IT" altLang="en-US"/>
          </a:p>
        </p:txBody>
      </p:sp>
      <p:sp>
        <p:nvSpPr>
          <p:cNvPr id="3" name="Text Box 2"/>
          <p:cNvSpPr txBox="1"/>
          <p:nvPr/>
        </p:nvSpPr>
        <p:spPr>
          <a:xfrm>
            <a:off x="1442720" y="4892675"/>
            <a:ext cx="17642205" cy="706755"/>
          </a:xfrm>
          <a:prstGeom prst="rect">
            <a:avLst/>
          </a:prstGeom>
          <a:noFill/>
        </p:spPr>
        <p:txBody>
          <a:bodyPr wrap="square" rtlCol="0">
            <a:spAutoFit/>
          </a:bodyPr>
          <a:p>
            <a:r>
              <a:rPr lang="it-IT" altLang="en-US" sz="4000"/>
              <a:t>Merge Data &gt; Exploritory Data Analysis &gt; Data Prepocessing &gt; Modeling</a:t>
            </a:r>
            <a:endParaRPr lang="it-IT" altLang="en-US" sz="4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23585" y="911225"/>
            <a:ext cx="8831580" cy="1003300"/>
          </a:xfrm>
          <a:prstGeom prst="rect">
            <a:avLst/>
          </a:prstGeom>
        </p:spPr>
        <p:txBody>
          <a:bodyPr vert="horz" wrap="square" lIns="0" tIns="12065" rIns="0" bIns="0" rtlCol="0">
            <a:noAutofit/>
          </a:bodyPr>
          <a:lstStyle/>
          <a:p>
            <a:pPr marL="12700">
              <a:lnSpc>
                <a:spcPct val="100000"/>
              </a:lnSpc>
              <a:spcBef>
                <a:spcPts val="95"/>
              </a:spcBef>
            </a:pPr>
            <a:r>
              <a:rPr lang="en-US" altLang="en-US" sz="6600">
                <a:latin typeface="Calibri"/>
                <a:cs typeface="Calibri"/>
                <a:sym typeface="+mn-ea"/>
              </a:rPr>
              <a:t>Dataset Overview</a:t>
            </a:r>
            <a:endParaRPr lang="en-US" altLang="en-US" sz="6600">
              <a:latin typeface="Calibri"/>
              <a:cs typeface="Calibri"/>
              <a:sym typeface="+mn-ea"/>
            </a:endParaRPr>
          </a:p>
        </p:txBody>
      </p:sp>
      <p:sp>
        <p:nvSpPr>
          <p:cNvPr id="8" name="object 8"/>
          <p:cNvSpPr txBox="1"/>
          <p:nvPr/>
        </p:nvSpPr>
        <p:spPr>
          <a:xfrm>
            <a:off x="3194050" y="3390900"/>
            <a:ext cx="12036425" cy="4589145"/>
          </a:xfrm>
          <a:prstGeom prst="rect">
            <a:avLst/>
          </a:prstGeom>
        </p:spPr>
        <p:txBody>
          <a:bodyPr vert="horz" wrap="square" lIns="0" tIns="15875" rIns="0" bIns="0" rtlCol="0">
            <a:spAutoFit/>
          </a:bodyPr>
          <a:lstStyle/>
          <a:p>
            <a:pPr marL="584200" indent="-571500">
              <a:lnSpc>
                <a:spcPct val="100000"/>
              </a:lnSpc>
              <a:spcBef>
                <a:spcPts val="125"/>
              </a:spcBef>
              <a:buFont typeface="Arial" panose="020B0704020202020204" pitchFamily="34" charset="0"/>
              <a:buChar char="•"/>
            </a:pPr>
            <a:r>
              <a:rPr lang="en-US" altLang="en-US" sz="3600">
                <a:latin typeface="Calibri"/>
                <a:cs typeface="Calibri"/>
              </a:rPr>
              <a:t>Data sourced from multiple cities and day types (weekdays/weekends)</a:t>
            </a:r>
            <a:endParaRPr lang="en-US" altLang="en-US" sz="3600">
              <a:latin typeface="Calibri"/>
              <a:cs typeface="Calibri"/>
            </a:endParaRPr>
          </a:p>
          <a:p>
            <a:pPr marL="12700">
              <a:lnSpc>
                <a:spcPct val="100000"/>
              </a:lnSpc>
              <a:spcBef>
                <a:spcPts val="125"/>
              </a:spcBef>
            </a:pPr>
            <a:endParaRPr lang="en-US" altLang="en-US" sz="4000">
              <a:latin typeface="Calibri"/>
              <a:cs typeface="Calibri"/>
            </a:endParaRPr>
          </a:p>
          <a:p>
            <a:pPr marL="584200" indent="-571500">
              <a:lnSpc>
                <a:spcPct val="100000"/>
              </a:lnSpc>
              <a:spcBef>
                <a:spcPts val="125"/>
              </a:spcBef>
              <a:buFont typeface="Arial" panose="020B0704020202020204" pitchFamily="34" charset="0"/>
              <a:buChar char="•"/>
            </a:pPr>
            <a:r>
              <a:rPr lang="en-US" altLang="en-US" sz="3600">
                <a:latin typeface="Calibri"/>
                <a:cs typeface="Calibri"/>
              </a:rPr>
              <a:t>Number of listings: 50,000+</a:t>
            </a:r>
            <a:endParaRPr lang="en-US" altLang="en-US" sz="3600">
              <a:latin typeface="Calibri"/>
              <a:cs typeface="Calibri"/>
            </a:endParaRPr>
          </a:p>
          <a:p>
            <a:pPr marL="12700">
              <a:lnSpc>
                <a:spcPct val="100000"/>
              </a:lnSpc>
              <a:spcBef>
                <a:spcPts val="125"/>
              </a:spcBef>
            </a:pPr>
            <a:endParaRPr lang="en-US" altLang="en-US" sz="3600">
              <a:latin typeface="Calibri"/>
              <a:cs typeface="Calibri"/>
            </a:endParaRPr>
          </a:p>
          <a:p>
            <a:pPr marL="584200" indent="-571500">
              <a:lnSpc>
                <a:spcPct val="100000"/>
              </a:lnSpc>
              <a:spcBef>
                <a:spcPts val="125"/>
              </a:spcBef>
              <a:buFont typeface="Arial" panose="020B0704020202020204" pitchFamily="34" charset="0"/>
              <a:buChar char="•"/>
            </a:pPr>
            <a:r>
              <a:rPr lang="en-US" altLang="en-US" sz="3600">
                <a:latin typeface="Calibri"/>
                <a:cs typeface="Calibri"/>
              </a:rPr>
              <a:t>Key variables: price, room type, city, cleanliness, guest satisfaction, distances, host info</a:t>
            </a:r>
            <a:endParaRPr lang="en-US" altLang="en-US" sz="3600">
              <a:latin typeface="Calibri"/>
              <a:cs typeface="Calibri"/>
            </a:endParaRPr>
          </a:p>
          <a:p>
            <a:pPr marL="12700">
              <a:lnSpc>
                <a:spcPct val="100000"/>
              </a:lnSpc>
              <a:spcBef>
                <a:spcPts val="125"/>
              </a:spcBef>
            </a:pPr>
            <a:endParaRPr lang="en-US" altLang="en-US" sz="3600">
              <a:latin typeface="Calibri"/>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22411" y="-60167"/>
            <a:ext cx="13059853" cy="1414780"/>
          </a:xfrm>
          <a:prstGeom prst="rect">
            <a:avLst/>
          </a:prstGeom>
        </p:spPr>
        <p:txBody>
          <a:bodyPr vert="horz" wrap="square" lIns="0" tIns="491656" rIns="0" bIns="0" rtlCol="0">
            <a:spAutoFit/>
          </a:bodyPr>
          <a:lstStyle/>
          <a:p>
            <a:pPr marL="1549400">
              <a:lnSpc>
                <a:spcPct val="100000"/>
              </a:lnSpc>
              <a:spcBef>
                <a:spcPts val="95"/>
              </a:spcBef>
            </a:pPr>
            <a:r>
              <a:rPr lang="en-US" altLang="en-US" sz="6000">
                <a:latin typeface="+mn-ea"/>
                <a:cs typeface="+mn-ea"/>
                <a:sym typeface="+mn-ea"/>
              </a:rPr>
              <a:t>Data Merging Process</a:t>
            </a:r>
            <a:endParaRPr lang="en-US" altLang="en-US" sz="6000">
              <a:latin typeface="+mn-ea"/>
              <a:cs typeface="+mn-ea"/>
              <a:sym typeface="+mn-ea"/>
            </a:endParaRPr>
          </a:p>
        </p:txBody>
      </p:sp>
      <p:sp>
        <p:nvSpPr>
          <p:cNvPr id="6" name="Text Box 5"/>
          <p:cNvSpPr txBox="1"/>
          <p:nvPr/>
        </p:nvSpPr>
        <p:spPr>
          <a:xfrm>
            <a:off x="374650" y="1539875"/>
            <a:ext cx="17941925" cy="8808085"/>
          </a:xfrm>
          <a:prstGeom prst="rect">
            <a:avLst/>
          </a:prstGeom>
          <a:noFill/>
        </p:spPr>
        <p:txBody>
          <a:bodyPr wrap="square" rtlCol="0">
            <a:noAutofit/>
          </a:bodyPr>
          <a:p>
            <a:pPr marL="285750" indent="-285750">
              <a:buFont typeface="Arial" panose="020B0704020202020204" pitchFamily="34" charset="0"/>
              <a:buChar char="•"/>
            </a:pPr>
            <a:r>
              <a:rPr lang="en-US" altLang="en-US" sz="4000"/>
              <a:t>Extracted multiple CSVs from ZIP archive</a:t>
            </a:r>
            <a:endParaRPr lang="en-US" altLang="en-US" sz="4000"/>
          </a:p>
          <a:p>
            <a:pPr marL="285750" indent="-285750">
              <a:buFont typeface="Arial" panose="020B0704020202020204" pitchFamily="34" charset="0"/>
              <a:buChar char="•"/>
            </a:pPr>
            <a:endParaRPr lang="en-US" altLang="en-US" sz="4000"/>
          </a:p>
          <a:p>
            <a:pPr marL="285750" indent="-285750">
              <a:buFont typeface="Arial" panose="020B0704020202020204" pitchFamily="34" charset="0"/>
              <a:buChar char="•"/>
            </a:pPr>
            <a:r>
              <a:rPr lang="en-US" altLang="en-US" sz="4000"/>
              <a:t>Added city and day_type columns based on filenames</a:t>
            </a:r>
            <a:endParaRPr lang="en-US" altLang="en-US" sz="4000"/>
          </a:p>
          <a:p>
            <a:pPr marL="285750" indent="-285750">
              <a:buFont typeface="Arial" panose="020B0704020202020204" pitchFamily="34" charset="0"/>
              <a:buChar char="•"/>
            </a:pPr>
            <a:endParaRPr lang="en-US" altLang="en-US" sz="4000"/>
          </a:p>
          <a:p>
            <a:pPr marL="285750" indent="-285750">
              <a:buFont typeface="Arial" panose="020B0704020202020204" pitchFamily="34" charset="0"/>
              <a:buChar char="•"/>
            </a:pPr>
            <a:r>
              <a:rPr lang="en-US" altLang="en-US" sz="4000"/>
              <a:t>Merged into one comprehensive dataset</a:t>
            </a:r>
            <a:endParaRPr lang="en-US" altLang="en-US" sz="4000"/>
          </a:p>
          <a:p>
            <a:pPr marL="285750" indent="-285750">
              <a:buFont typeface="Arial" panose="020B0704020202020204" pitchFamily="34" charset="0"/>
              <a:buChar char="•"/>
            </a:pPr>
            <a:endParaRPr lang="en-US" altLang="en-US" sz="4000"/>
          </a:p>
          <a:p>
            <a:pPr marL="285750" indent="-285750">
              <a:buFont typeface="Arial" panose="020B0704020202020204" pitchFamily="34" charset="0"/>
              <a:buChar char="•"/>
            </a:pPr>
            <a:r>
              <a:rPr lang="en-US" altLang="en-US" sz="4000"/>
              <a:t>Sorted and saved for analysis</a:t>
            </a:r>
            <a:endParaRPr lang="en-US" altLang="en-US" sz="4000"/>
          </a:p>
        </p:txBody>
      </p:sp>
      <p:pic>
        <p:nvPicPr>
          <p:cNvPr id="7" name="Picture 6" descr="Screenshot 2025-06-24 at 14.21.28"/>
          <p:cNvPicPr>
            <a:picLocks noChangeAspect="1"/>
          </p:cNvPicPr>
          <p:nvPr/>
        </p:nvPicPr>
        <p:blipFill>
          <a:blip r:embed="rId1"/>
          <a:stretch>
            <a:fillRect/>
          </a:stretch>
        </p:blipFill>
        <p:spPr>
          <a:xfrm>
            <a:off x="6623050" y="5959475"/>
            <a:ext cx="13141325" cy="48793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03450" y="701675"/>
            <a:ext cx="16573500" cy="1821815"/>
          </a:xfrm>
          <a:prstGeom prst="rect">
            <a:avLst/>
          </a:prstGeom>
        </p:spPr>
        <p:txBody>
          <a:bodyPr vert="horz" wrap="square" lIns="0" tIns="12065" rIns="0" bIns="0" rtlCol="0">
            <a:noAutofit/>
          </a:bodyPr>
          <a:lstStyle/>
          <a:p>
            <a:pPr marL="12700">
              <a:lnSpc>
                <a:spcPct val="100000"/>
              </a:lnSpc>
              <a:spcBef>
                <a:spcPts val="95"/>
              </a:spcBef>
            </a:pPr>
            <a:r>
              <a:rPr lang="en-US" altLang="en-US" sz="5400">
                <a:latin typeface="Calibri"/>
                <a:cs typeface="Calibri"/>
              </a:rPr>
              <a:t>Exploratory Data Analysis (EDA) — Data Quality</a:t>
            </a:r>
            <a:br>
              <a:rPr lang="en-US" altLang="en-US" sz="5400">
                <a:latin typeface="Calibri"/>
                <a:cs typeface="Calibri"/>
              </a:rPr>
            </a:br>
            <a:endParaRPr lang="en-US" altLang="en-US" sz="5400">
              <a:latin typeface="Calibri"/>
              <a:cs typeface="Calibri"/>
            </a:endParaRPr>
          </a:p>
        </p:txBody>
      </p:sp>
      <p:sp>
        <p:nvSpPr>
          <p:cNvPr id="11" name="Text Box 10"/>
          <p:cNvSpPr txBox="1"/>
          <p:nvPr/>
        </p:nvSpPr>
        <p:spPr>
          <a:xfrm>
            <a:off x="2432050" y="3140075"/>
            <a:ext cx="11711305" cy="3538220"/>
          </a:xfrm>
          <a:prstGeom prst="rect">
            <a:avLst/>
          </a:prstGeom>
          <a:noFill/>
        </p:spPr>
        <p:txBody>
          <a:bodyPr wrap="square" rtlCol="0">
            <a:spAutoFit/>
          </a:bodyPr>
          <a:p>
            <a:pPr marL="457200" indent="-457200">
              <a:buFont typeface="Arial" panose="020B0704020202020204" pitchFamily="34" charset="0"/>
              <a:buChar char="•"/>
            </a:pPr>
            <a:r>
              <a:rPr lang="en-US" altLang="en-US" sz="3200">
                <a:latin typeface="Calibri"/>
                <a:cs typeface="Calibri"/>
                <a:sym typeface="+mn-ea"/>
              </a:rPr>
              <a:t>Checked for missing values and duplicates</a:t>
            </a:r>
            <a:r>
              <a:rPr lang="it-IT" altLang="en-US" sz="3200">
                <a:latin typeface="Calibri"/>
                <a:cs typeface="Calibri"/>
                <a:sym typeface="+mn-ea"/>
              </a:rPr>
              <a:t>.</a:t>
            </a:r>
            <a:endParaRPr lang="it-IT" altLang="en-US" sz="3200">
              <a:latin typeface="Calibri"/>
              <a:cs typeface="Calibri"/>
              <a:sym typeface="+mn-ea"/>
            </a:endParaRPr>
          </a:p>
          <a:p>
            <a:pPr marL="457200" indent="-457200">
              <a:buFont typeface="Arial" panose="020B0704020202020204" pitchFamily="34" charset="0"/>
              <a:buChar char="•"/>
            </a:pPr>
            <a:endParaRPr lang="it-IT" altLang="en-US" sz="3200">
              <a:latin typeface="Calibri"/>
              <a:cs typeface="Calibri"/>
              <a:sym typeface="+mn-ea"/>
            </a:endParaRPr>
          </a:p>
          <a:p>
            <a:pPr marL="457200" indent="-457200">
              <a:buFont typeface="Arial" panose="020B0704020202020204" pitchFamily="34" charset="0"/>
              <a:buChar char="•"/>
            </a:pPr>
            <a:r>
              <a:rPr lang="en-US" altLang="en-US" sz="3200">
                <a:latin typeface="Calibri"/>
                <a:cs typeface="Calibri"/>
                <a:sym typeface="+mn-ea"/>
              </a:rPr>
              <a:t>Data types and distribution overview</a:t>
            </a:r>
            <a:r>
              <a:rPr lang="it-IT" altLang="en-US" sz="3200">
                <a:latin typeface="Calibri"/>
                <a:cs typeface="Calibri"/>
                <a:sym typeface="+mn-ea"/>
              </a:rPr>
              <a:t>.</a:t>
            </a:r>
            <a:endParaRPr lang="it-IT" altLang="en-US" sz="3200">
              <a:latin typeface="Calibri"/>
              <a:cs typeface="Calibri"/>
              <a:sym typeface="+mn-ea"/>
            </a:endParaRPr>
          </a:p>
          <a:p>
            <a:pPr marL="457200" indent="-457200">
              <a:buFont typeface="Arial" panose="020B0704020202020204" pitchFamily="34" charset="0"/>
              <a:buChar char="•"/>
            </a:pPr>
            <a:endParaRPr lang="it-IT" altLang="en-US" sz="3200">
              <a:latin typeface="Calibri"/>
              <a:cs typeface="Calibri"/>
              <a:sym typeface="+mn-ea"/>
            </a:endParaRPr>
          </a:p>
          <a:p>
            <a:pPr marL="457200" indent="-457200">
              <a:buFont typeface="Arial" panose="020B0704020202020204" pitchFamily="34" charset="0"/>
              <a:buChar char="•"/>
            </a:pPr>
            <a:r>
              <a:rPr lang="en-US" altLang="en-US" sz="3200">
                <a:latin typeface="Calibri"/>
                <a:cs typeface="Calibri"/>
                <a:sym typeface="+mn-ea"/>
              </a:rPr>
              <a:t>Found minimal missing data, removed duplicates</a:t>
            </a:r>
            <a:r>
              <a:rPr lang="it-IT" altLang="en-US" sz="3200">
                <a:latin typeface="Calibri"/>
                <a:cs typeface="Calibri"/>
                <a:sym typeface="+mn-ea"/>
              </a:rPr>
              <a:t>.</a:t>
            </a:r>
            <a:br>
              <a:rPr lang="en-US" altLang="en-US" sz="3200">
                <a:latin typeface="Calibri"/>
                <a:cs typeface="Calibri"/>
                <a:sym typeface="+mn-ea"/>
              </a:rPr>
            </a:br>
            <a:endParaRPr lang="en-US" altLang="en-US" sz="3200">
              <a:latin typeface="Calibri"/>
              <a:cs typeface="Calibri"/>
            </a:endParaRPr>
          </a:p>
          <a:p>
            <a:endParaRPr lang="en-US" altLang="en-US" sz="3200">
              <a:latin typeface="Calibri"/>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2450" y="244475"/>
            <a:ext cx="16870045" cy="1252855"/>
          </a:xfrm>
          <a:prstGeom prst="rect">
            <a:avLst/>
          </a:prstGeom>
        </p:spPr>
        <p:txBody>
          <a:bodyPr vert="horz" wrap="square" lIns="0" tIns="491656" rIns="0" bIns="0" rtlCol="0">
            <a:spAutoFit/>
          </a:bodyPr>
          <a:lstStyle/>
          <a:p>
            <a:pPr marL="4054475">
              <a:lnSpc>
                <a:spcPct val="100000"/>
              </a:lnSpc>
              <a:spcBef>
                <a:spcPts val="95"/>
              </a:spcBef>
            </a:pPr>
            <a:r>
              <a:rPr lang="en-US" altLang="en-US" sz="4950">
                <a:latin typeface="Calibri"/>
                <a:cs typeface="Calibri"/>
              </a:rPr>
              <a:t>Numerical Feature Distributions</a:t>
            </a:r>
            <a:endParaRPr lang="en-US" altLang="en-US" sz="4950">
              <a:latin typeface="Calibri"/>
              <a:cs typeface="Calibri"/>
            </a:endParaRPr>
          </a:p>
        </p:txBody>
      </p:sp>
      <p:sp>
        <p:nvSpPr>
          <p:cNvPr id="4" name="object 4"/>
          <p:cNvSpPr txBox="1"/>
          <p:nvPr/>
        </p:nvSpPr>
        <p:spPr>
          <a:xfrm>
            <a:off x="1898836" y="2149368"/>
            <a:ext cx="13667740" cy="1837690"/>
          </a:xfrm>
          <a:prstGeom prst="rect">
            <a:avLst/>
          </a:prstGeom>
        </p:spPr>
        <p:txBody>
          <a:bodyPr vert="horz" wrap="square" lIns="0" tIns="5080" rIns="0" bIns="0" rtlCol="0">
            <a:spAutoFit/>
          </a:bodyPr>
          <a:lstStyle/>
          <a:p>
            <a:pPr marL="457200" marR="5080" indent="-457200" algn="l">
              <a:lnSpc>
                <a:spcPct val="100000"/>
              </a:lnSpc>
              <a:spcBef>
                <a:spcPts val="2645"/>
              </a:spcBef>
              <a:buFont typeface="Arial" panose="020B0704020202020204" pitchFamily="34" charset="0"/>
              <a:buChar char="•"/>
            </a:pPr>
            <a:r>
              <a:rPr lang="en-US" altLang="en-US" sz="2600">
                <a:latin typeface="Calibri"/>
                <a:cs typeface="Calibri"/>
                <a:sym typeface="+mn-ea"/>
              </a:rPr>
              <a:t>Histograms with KDE for price, cleanliness, capacity, distances</a:t>
            </a:r>
            <a:r>
              <a:rPr lang="it-IT" altLang="en-US" sz="2600">
                <a:latin typeface="Calibri"/>
                <a:cs typeface="Calibri"/>
                <a:sym typeface="+mn-ea"/>
              </a:rPr>
              <a:t>.</a:t>
            </a:r>
            <a:endParaRPr lang="it-IT" altLang="en-US" sz="2600">
              <a:latin typeface="Calibri"/>
              <a:cs typeface="Calibri"/>
              <a:sym typeface="+mn-ea"/>
            </a:endParaRPr>
          </a:p>
          <a:p>
            <a:pPr marL="457200" marR="5080" indent="-457200" algn="l">
              <a:lnSpc>
                <a:spcPct val="100000"/>
              </a:lnSpc>
              <a:spcBef>
                <a:spcPts val="2645"/>
              </a:spcBef>
              <a:buFont typeface="Arial" panose="020B0704020202020204" pitchFamily="34" charset="0"/>
              <a:buChar char="•"/>
            </a:pPr>
            <a:r>
              <a:rPr lang="en-US" altLang="en-US" sz="2600">
                <a:latin typeface="Calibri"/>
                <a:cs typeface="Calibri"/>
                <a:sym typeface="+mn-ea"/>
              </a:rPr>
              <a:t>Observed skewness in price and some features</a:t>
            </a:r>
            <a:endParaRPr lang="en-US" altLang="en-US" sz="2600">
              <a:latin typeface="Calibri"/>
              <a:cs typeface="Calibri"/>
            </a:endParaRPr>
          </a:p>
          <a:p>
            <a:pPr marL="0" marR="5080" indent="0" algn="l">
              <a:lnSpc>
                <a:spcPct val="100000"/>
              </a:lnSpc>
              <a:spcBef>
                <a:spcPts val="2645"/>
              </a:spcBef>
              <a:buFont typeface="Arial" panose="020B0704020202020204" pitchFamily="34" charset="0"/>
              <a:buNone/>
            </a:pPr>
            <a:endParaRPr sz="2300">
              <a:latin typeface="Calibri"/>
              <a:cs typeface="Calibri"/>
            </a:endParaRPr>
          </a:p>
        </p:txBody>
      </p:sp>
      <p:pic>
        <p:nvPicPr>
          <p:cNvPr id="5" name="Picture 4" descr="Screenshot 2025-06-24 at 14.32.24"/>
          <p:cNvPicPr>
            <a:picLocks noChangeAspect="1"/>
          </p:cNvPicPr>
          <p:nvPr/>
        </p:nvPicPr>
        <p:blipFill>
          <a:blip r:embed="rId1"/>
          <a:stretch>
            <a:fillRect/>
          </a:stretch>
        </p:blipFill>
        <p:spPr>
          <a:xfrm>
            <a:off x="4565650" y="3597275"/>
            <a:ext cx="11499850" cy="69551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3550" y="92075"/>
            <a:ext cx="17548860" cy="1322070"/>
          </a:xfrm>
          <a:prstGeom prst="rect">
            <a:avLst/>
          </a:prstGeom>
        </p:spPr>
        <p:txBody>
          <a:bodyPr vert="horz" wrap="square" lIns="0" tIns="491656" rIns="0" bIns="0" rtlCol="0">
            <a:spAutoFit/>
          </a:bodyPr>
          <a:lstStyle/>
          <a:p>
            <a:pPr marL="5231765">
              <a:lnSpc>
                <a:spcPct val="100000"/>
              </a:lnSpc>
              <a:spcBef>
                <a:spcPts val="95"/>
              </a:spcBef>
            </a:pPr>
            <a:r>
              <a:rPr lang="it-IT" altLang="en-US" sz="5400">
                <a:latin typeface="Calibri"/>
                <a:cs typeface="Calibri"/>
              </a:rPr>
              <a:t>C</a:t>
            </a:r>
            <a:r>
              <a:rPr lang="en-US" altLang="en-US" sz="5400">
                <a:latin typeface="Calibri"/>
                <a:cs typeface="Calibri"/>
              </a:rPr>
              <a:t>ategorical Feature Distributions</a:t>
            </a:r>
            <a:endParaRPr lang="en-US" altLang="en-US" sz="5400">
              <a:latin typeface="Calibri"/>
              <a:cs typeface="Calibri"/>
            </a:endParaRPr>
          </a:p>
        </p:txBody>
      </p:sp>
      <p:sp>
        <p:nvSpPr>
          <p:cNvPr id="5" name="Text Box 4"/>
          <p:cNvSpPr txBox="1"/>
          <p:nvPr/>
        </p:nvSpPr>
        <p:spPr>
          <a:xfrm>
            <a:off x="1289050" y="1692275"/>
            <a:ext cx="13092430" cy="3538220"/>
          </a:xfrm>
          <a:prstGeom prst="rect">
            <a:avLst/>
          </a:prstGeom>
          <a:noFill/>
        </p:spPr>
        <p:txBody>
          <a:bodyPr wrap="square" rtlCol="0">
            <a:spAutoFit/>
          </a:bodyPr>
          <a:p>
            <a:pPr marL="171450" indent="-171450">
              <a:buFont typeface="Arial" panose="020B0704020202020204" pitchFamily="34" charset="0"/>
              <a:buChar char="•"/>
            </a:pPr>
            <a:r>
              <a:rPr lang="en-US" altLang="en-US" sz="3200">
                <a:latin typeface="Calibri"/>
                <a:cs typeface="Calibri"/>
                <a:sym typeface="+mn-ea"/>
              </a:rPr>
              <a:t>Bar plots for room type, host superhost status, city, day type</a:t>
            </a:r>
            <a:endParaRPr lang="en-US" altLang="en-US" sz="3200">
              <a:latin typeface="Calibri"/>
              <a:cs typeface="Calibri"/>
              <a:sym typeface="+mn-ea"/>
            </a:endParaRPr>
          </a:p>
          <a:p>
            <a:pPr marL="171450" indent="-171450">
              <a:buFont typeface="Arial" panose="020B0704020202020204" pitchFamily="34" charset="0"/>
              <a:buChar char="•"/>
            </a:pPr>
            <a:endParaRPr lang="en-US" altLang="en-US" sz="3200">
              <a:latin typeface="Calibri"/>
              <a:cs typeface="Calibri"/>
              <a:sym typeface="+mn-ea"/>
            </a:endParaRPr>
          </a:p>
          <a:p>
            <a:pPr marL="171450" indent="-171450">
              <a:buFont typeface="Arial" panose="020B0704020202020204" pitchFamily="34" charset="0"/>
              <a:buChar char="•"/>
            </a:pPr>
            <a:r>
              <a:rPr lang="en-US" altLang="en-US" sz="3200">
                <a:latin typeface="Calibri"/>
                <a:cs typeface="Calibri"/>
                <a:sym typeface="+mn-ea"/>
              </a:rPr>
              <a:t>Most listings are entire homes or private rooms</a:t>
            </a:r>
            <a:br>
              <a:rPr lang="en-US" altLang="en-US" sz="3200">
                <a:latin typeface="Calibri"/>
                <a:cs typeface="Calibri"/>
                <a:sym typeface="+mn-ea"/>
              </a:rPr>
            </a:br>
            <a:endParaRPr lang="en-US" altLang="en-US" sz="3200">
              <a:latin typeface="Calibri"/>
              <a:cs typeface="Calibri"/>
              <a:sym typeface="+mn-ea"/>
            </a:endParaRPr>
          </a:p>
          <a:p>
            <a:pPr marL="171450" indent="-171450">
              <a:buFont typeface="Arial" panose="020B0704020202020204" pitchFamily="34" charset="0"/>
              <a:buChar char="•"/>
            </a:pPr>
            <a:r>
              <a:rPr lang="en-US" altLang="en-US" sz="3200">
                <a:latin typeface="Calibri"/>
                <a:cs typeface="Calibri"/>
                <a:sym typeface="+mn-ea"/>
              </a:rPr>
              <a:t>Superhosts represent significant portion</a:t>
            </a:r>
            <a:br>
              <a:rPr lang="en-US" altLang="en-US" sz="3200">
                <a:latin typeface="Calibri"/>
                <a:cs typeface="Calibri"/>
                <a:sym typeface="+mn-ea"/>
              </a:rPr>
            </a:br>
            <a:endParaRPr lang="en-US" altLang="en-US" sz="3200">
              <a:latin typeface="Calibri"/>
              <a:cs typeface="Calibri"/>
            </a:endParaRPr>
          </a:p>
          <a:p>
            <a:endParaRPr lang="en-US" altLang="en-US" sz="3200">
              <a:latin typeface="Calibri"/>
              <a:cs typeface="Calibri"/>
            </a:endParaRPr>
          </a:p>
        </p:txBody>
      </p:sp>
      <p:pic>
        <p:nvPicPr>
          <p:cNvPr id="6" name="Picture 5" descr="Screenshot 2025-06-24 at 14.37.54"/>
          <p:cNvPicPr>
            <a:picLocks noChangeAspect="1"/>
          </p:cNvPicPr>
          <p:nvPr/>
        </p:nvPicPr>
        <p:blipFill>
          <a:blip r:embed="rId1"/>
          <a:stretch>
            <a:fillRect/>
          </a:stretch>
        </p:blipFill>
        <p:spPr>
          <a:xfrm>
            <a:off x="3346450" y="4587875"/>
            <a:ext cx="14001115" cy="62890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19871" y="-60167"/>
            <a:ext cx="13059853" cy="1322070"/>
          </a:xfrm>
          <a:prstGeom prst="rect">
            <a:avLst/>
          </a:prstGeom>
        </p:spPr>
        <p:txBody>
          <a:bodyPr vert="horz" wrap="square" lIns="0" tIns="491656" rIns="0" bIns="0" rtlCol="0">
            <a:spAutoFit/>
          </a:bodyPr>
          <a:lstStyle/>
          <a:p>
            <a:pPr marL="3181985">
              <a:lnSpc>
                <a:spcPct val="100000"/>
              </a:lnSpc>
              <a:spcBef>
                <a:spcPts val="95"/>
              </a:spcBef>
            </a:pPr>
            <a:r>
              <a:rPr lang="en-US" altLang="en-US" sz="5400">
                <a:latin typeface="Calibri"/>
                <a:cs typeface="Calibri"/>
              </a:rPr>
              <a:t>Correlation </a:t>
            </a:r>
            <a:r>
              <a:rPr lang="en-US" altLang="en-US" sz="4950">
                <a:latin typeface="Calibri"/>
                <a:cs typeface="Calibri"/>
              </a:rPr>
              <a:t>Heatmap</a:t>
            </a:r>
            <a:endParaRPr lang="en-US" altLang="en-US" sz="4950">
              <a:latin typeface="Calibri"/>
              <a:cs typeface="Calibri"/>
            </a:endParaRPr>
          </a:p>
        </p:txBody>
      </p:sp>
      <p:sp>
        <p:nvSpPr>
          <p:cNvPr id="7" name="Text Box 6"/>
          <p:cNvSpPr txBox="1"/>
          <p:nvPr/>
        </p:nvSpPr>
        <p:spPr>
          <a:xfrm>
            <a:off x="2051050" y="1920875"/>
            <a:ext cx="9403080" cy="2061845"/>
          </a:xfrm>
          <a:prstGeom prst="rect">
            <a:avLst/>
          </a:prstGeom>
          <a:noFill/>
        </p:spPr>
        <p:txBody>
          <a:bodyPr wrap="square" rtlCol="0">
            <a:noAutofit/>
          </a:bodyPr>
          <a:p>
            <a:pPr marL="285750" indent="-285750">
              <a:buFont typeface="Arial" panose="020B0704020202020204" pitchFamily="34" charset="0"/>
              <a:buChar char="•"/>
            </a:pPr>
            <a:r>
              <a:rPr lang="en-US" altLang="en-US" sz="2800"/>
              <a:t>Correlation matrix of numerical features</a:t>
            </a:r>
            <a:endParaRPr lang="en-US" altLang="en-US" sz="2800"/>
          </a:p>
          <a:p>
            <a:pPr marL="285750" indent="-285750">
              <a:buFont typeface="Arial" panose="020B0704020202020204" pitchFamily="34" charset="0"/>
              <a:buChar char="•"/>
            </a:pPr>
            <a:endParaRPr lang="en-US" altLang="en-US" sz="2800"/>
          </a:p>
          <a:p>
            <a:pPr marL="285750" indent="-285750">
              <a:buFont typeface="Arial" panose="020B0704020202020204" pitchFamily="34" charset="0"/>
              <a:buChar char="•"/>
            </a:pPr>
            <a:r>
              <a:rPr lang="en-US" altLang="en-US" sz="2800"/>
              <a:t>Strong correlations between bedrooms and capacity, price and guest satisfaction</a:t>
            </a:r>
            <a:endParaRPr lang="en-US" altLang="en-US" sz="2800"/>
          </a:p>
          <a:p>
            <a:endParaRPr lang="en-US" altLang="en-US" sz="2800"/>
          </a:p>
        </p:txBody>
      </p:sp>
      <p:pic>
        <p:nvPicPr>
          <p:cNvPr id="8" name="Picture 7" descr="Screenshot 2025-06-24 at 14.47.44"/>
          <p:cNvPicPr>
            <a:picLocks noChangeAspect="1"/>
          </p:cNvPicPr>
          <p:nvPr/>
        </p:nvPicPr>
        <p:blipFill>
          <a:blip r:embed="rId1"/>
          <a:stretch>
            <a:fillRect/>
          </a:stretch>
        </p:blipFill>
        <p:spPr>
          <a:xfrm>
            <a:off x="6699250" y="3368675"/>
            <a:ext cx="12530455" cy="77692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5687</Words>
  <Application>WPS Presentation</Application>
  <PresentationFormat>On-screen Show (4:3)</PresentationFormat>
  <Paragraphs>199</Paragraphs>
  <Slides>24</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24</vt:i4>
      </vt:variant>
    </vt:vector>
  </HeadingPairs>
  <TitlesOfParts>
    <vt:vector size="43" baseType="lpstr">
      <vt:lpstr>Arial</vt:lpstr>
      <vt:lpstr>SimSun</vt:lpstr>
      <vt:lpstr>Wingdings</vt:lpstr>
      <vt:lpstr>Palatino Linotype</vt:lpstr>
      <vt:lpstr>Thonburi</vt:lpstr>
      <vt:lpstr>Calibri</vt:lpstr>
      <vt:lpstr>Helvetica Neue</vt:lpstr>
      <vt:lpstr>Arial MT</vt:lpstr>
      <vt:lpstr>Microsoft YaHei</vt:lpstr>
      <vt:lpstr>汉仪旗黑</vt:lpstr>
      <vt:lpstr>Arial Unicode MS</vt:lpstr>
      <vt:lpstr>Arial</vt:lpstr>
      <vt:lpstr>宋体-简</vt:lpstr>
      <vt:lpstr>Calibri</vt:lpstr>
      <vt:lpstr>Arial Bold</vt:lpstr>
      <vt:lpstr>Academy Engraved LET</vt:lpstr>
      <vt:lpstr>Al Bayan Plain</vt:lpstr>
      <vt:lpstr>Al Tarikh</vt:lpstr>
      <vt:lpstr>Office Theme</vt:lpstr>
      <vt:lpstr>Deep Neural Networks</vt:lpstr>
      <vt:lpstr>The Age of “Deep Learning”</vt:lpstr>
      <vt:lpstr>PowerPoint 演示文稿</vt:lpstr>
      <vt:lpstr>The Deep Learning “Philosophy”</vt:lpstr>
      <vt:lpstr>Performance Improves with More Data</vt:lpstr>
      <vt:lpstr>Old Idea… Why Now?</vt:lpstr>
      <vt:lpstr>Image Classification</vt:lpstr>
      <vt:lpstr>Challenges</vt:lpstr>
      <vt:lpstr>The Data-Driven Approach</vt:lpstr>
      <vt:lpstr>Inspiration from Biology</vt:lpstr>
      <vt:lpstr>Hierarchy of Visual Areas</vt:lpstr>
      <vt:lpstr>The Retina</vt:lpstr>
      <vt:lpstr>The Retina</vt:lpstr>
      <vt:lpstr>Receptive Fields</vt:lpstr>
      <vt:lpstr>Cellular Recordings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 Housing Price Prediction </dc:title>
  <dc:creator/>
  <cp:lastModifiedBy>shakilamin</cp:lastModifiedBy>
  <cp:revision>1</cp:revision>
  <dcterms:created xsi:type="dcterms:W3CDTF">2025-06-24T16:55:14Z</dcterms:created>
  <dcterms:modified xsi:type="dcterms:W3CDTF">2025-06-24T16:55:14Z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2024-12-16T01:00:00Z</vt:filetime>
  </property>
  <property fmtid="{D5CDD505-2E9C-101B-9397-08002B2CF9AE}" pid="3" name="Creator">
    <vt:lpwstr>Keynote</vt:lpwstr>
  </property>
  <property fmtid="{D5CDD505-2E9C-101B-9397-08002B2CF9AE}" pid="4" name="LastSaved">
    <vt:filetime>2025-06-24T01:00:00Z</vt:filetime>
  </property>
  <property fmtid="{D5CDD505-2E9C-101B-9397-08002B2CF9AE}" pid="5" name="Producer">
    <vt:lpwstr>macOS Versione 15.1.1 (Build 24B91) Quartz PDFContext</vt:lpwstr>
  </property>
  <property fmtid="{D5CDD505-2E9C-101B-9397-08002B2CF9AE}" pid="6" name="ICV">
    <vt:lpwstr>EBF338307D2685C872D85A68B77EA197_42</vt:lpwstr>
  </property>
  <property fmtid="{D5CDD505-2E9C-101B-9397-08002B2CF9AE}" pid="7" name="KSOProductBuildVer">
    <vt:lpwstr>1033-6.15.0.8733</vt:lpwstr>
  </property>
</Properties>
</file>